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10_F6B80EB7.xml" ContentType="application/vnd.ms-powerpoint.comments+xml"/>
  <Override PartName="/ppt/comments/modernComment_127_D850B3F4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8" r:id="rId2"/>
    <p:sldId id="288" r:id="rId3"/>
    <p:sldId id="272" r:id="rId4"/>
    <p:sldId id="289" r:id="rId5"/>
    <p:sldId id="290" r:id="rId6"/>
    <p:sldId id="291" r:id="rId7"/>
    <p:sldId id="292" r:id="rId8"/>
    <p:sldId id="293" r:id="rId9"/>
    <p:sldId id="257" r:id="rId10"/>
    <p:sldId id="294" r:id="rId11"/>
    <p:sldId id="295" r:id="rId12"/>
    <p:sldId id="296" r:id="rId13"/>
    <p:sldId id="286" r:id="rId14"/>
    <p:sldId id="299" r:id="rId15"/>
    <p:sldId id="297" r:id="rId16"/>
    <p:sldId id="298" r:id="rId17"/>
    <p:sldId id="26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F3960A1-971B-3D76-53E6-637447EFBBC8}" name="Nicoleta Ionda" initials="NI" userId="S::Nicoleta.Ionda@afi.global::f3574fd1-83d9-4ecc-b03b-3d95de547eb2" providerId="AD"/>
  <p188:author id="{B911BFF4-93F9-0CF8-7A29-756E1E9538A7}" name="Roxana Stanciulescu" initials="RS" userId="S::Roxana.Stanciulescu@afi.global::ad2ab69a-4509-47e5-957f-43c6fa02371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FE3"/>
    <a:srgbClr val="0095D9"/>
    <a:srgbClr val="00A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-588" y="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modernComment_110_F6B80EB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FFCA7B1-9E6B-440D-9A9E-36A532D6B21D}" authorId="{8F3960A1-971B-3D76-53E6-637447EFBBC8}" created="2022-08-29T12:31:12.777">
    <pc:sldMkLst xmlns:pc="http://schemas.microsoft.com/office/powerpoint/2013/main/command">
      <pc:docMk/>
      <pc:sldMk cId="4139257527" sldId="272"/>
    </pc:sldMkLst>
    <p188:txBody>
      <a:bodyPr/>
      <a:lstStyle/>
      <a:p>
        <a:r>
          <a:rPr lang="en-US"/>
          <a:t>13 years presence on local market 
171 k sqm retail spaces 
300 k office spaces </a:t>
        </a:r>
      </a:p>
    </p188:txBody>
  </p188:cm>
</p188:cmLst>
</file>

<file path=ppt/comments/modernComment_127_D850B3F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A89B303-5C5C-417C-B707-5EB548AEC6D9}" authorId="{8F3960A1-971B-3D76-53E6-637447EFBBC8}" created="2022-08-29T12:32:13.017">
    <pc:sldMkLst xmlns:pc="http://schemas.microsoft.com/office/powerpoint/2013/main/command">
      <pc:docMk/>
      <pc:sldMk cId="3629167604" sldId="295"/>
    </pc:sldMkLst>
    <p188:txBody>
      <a:bodyPr/>
      <a:lstStyle/>
      <a:p>
        <a:r>
          <a:rPr lang="en-US"/>
          <a:t>Land surface 79 900
Opening Q2 2023
950 above ground parking places 
70% occupancy rate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6A752C-64F0-49FC-B34D-4B9ADD59C45F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33A4C8-F158-4211-9E1C-A6851CE83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52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3A4C8-F158-4211-9E1C-A6851CE83C1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771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3B8EA4-C9C2-1A60-B15D-A65DA24489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C08B7AD-4A7F-E33E-F0D9-C4F0CEF72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9831BC-2124-0D5D-8AB0-B9FB9C02F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8D842-89EB-4006-A0EE-9DE3968654DA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58F885-9B2F-0235-209B-3478AC7A8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C9246A0-3E36-1DF3-CF99-87795CDAC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43EA0-4663-48A6-B49B-44A268847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84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AE413F-AE33-9CC7-D534-23EBF8AF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53CE3A3-02DB-5C98-67FC-F364764BF1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5E1C67-B554-CCE3-8C07-3C7615634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8D842-89EB-4006-A0EE-9DE3968654DA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3AE000-4E01-FB89-BD0A-A5D8DFEB5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0BBB42-7F38-046F-F3BF-B586C41E3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43EA0-4663-48A6-B49B-44A268847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46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D4ABCF7-1AC7-256F-EC44-25A53F1DA0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8BD975D-9933-EC11-5174-81243D4C70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D7F670-3B53-D558-2039-7BC0A1C5D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8D842-89EB-4006-A0EE-9DE3968654DA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B38E79-0BBB-4281-C087-00D7FC5AF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F4156D-A706-CA60-85B0-BE0EAEDF3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43EA0-4663-48A6-B49B-44A268847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11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BACCC5-3510-B8C6-9089-AA9B19F7B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66D309-8756-7AEC-89BB-C649A47FF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2048E-2906-85A5-69BD-95C6E8650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8D842-89EB-4006-A0EE-9DE3968654DA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FDCE4F-350D-D8A9-4445-D1B7F4764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FC8DD0-07C7-F3B8-B2F7-62175805F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43EA0-4663-48A6-B49B-44A268847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05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D11BCA-A8E3-CE94-982E-52EFF38A3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9B3C193-D309-B76C-F1BA-207CEF719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57FE10-FCEF-AEEA-5F72-99C9906C9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8D842-89EB-4006-A0EE-9DE3968654DA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7B3A88-EFF4-3898-A26E-C6059D68C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83C05E-2F88-DB27-7822-24544D46C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43EA0-4663-48A6-B49B-44A268847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28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7D810E-7CAE-AD37-06DC-B122CE65B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BA9B46-4D02-013F-58D8-AB2E04B984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2354F93-E559-12B8-2979-2B981711C1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B6A1F8-8093-3072-CFD0-0EAA45E4C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8D842-89EB-4006-A0EE-9DE3968654DA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7586EFA-3B5C-D3B6-05BB-1C63C92D4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4E70B43-115C-95FA-9807-FE9F74C5E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43EA0-4663-48A6-B49B-44A268847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28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55854E-477B-34DC-BBBD-E293905C9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BC2461D-650F-504E-C44B-4F9381E7A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0F51D4B-FC22-C02D-5670-754C31E5A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5B23F96-45EA-BC30-F1E7-0B78D87BE9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3FF6F0D-82E1-2CC1-80D3-4F086C382B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02B252B-F64C-FFF9-800C-836B448E8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8D842-89EB-4006-A0EE-9DE3968654DA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F359BCA-150D-87C7-826B-54F9CED56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6EBA09E-BE7F-7E10-9348-95C7561A8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43EA0-4663-48A6-B49B-44A268847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086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218689-1CFF-21CA-7BC2-D0F011331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78D1409-88B9-2859-891C-F59E23E3A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8D842-89EB-4006-A0EE-9DE3968654DA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E8A841A-0AB2-AF11-2C22-C704FA2CA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257DD1B-F0CA-A4DC-087D-BB1F66F46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43EA0-4663-48A6-B49B-44A268847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5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870B30A-6135-6D4F-8F26-CF6176545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8D842-89EB-4006-A0EE-9DE3968654DA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81D5C05-9565-7A1B-8A0E-08B903A7E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13EA4B3-2A35-B678-16E0-2881973E9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43EA0-4663-48A6-B49B-44A268847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128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C7B1A3-F08C-8876-EA3E-77F4E0C25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8DFA993-972E-433E-6F0C-EEF21A6A8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C116309-2236-91F0-705A-DD6EA76E57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8B15B1-883D-52BF-EE79-2316DE543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8D842-89EB-4006-A0EE-9DE3968654DA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539B8F8-B51B-FD6C-FCEE-CC6AA1543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50BA268-3C07-29AF-8BEE-560AF2FBE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43EA0-4663-48A6-B49B-44A268847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21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93755E-C317-5C88-D29A-B57DA1440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1E3F8D1-B8AA-10FE-A7EF-D403BB55B9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7822F35-1845-DFF9-4CCC-5801438170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5B2CAF-8D0F-2856-BB81-2898B65C5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8D842-89EB-4006-A0EE-9DE3968654DA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4BCEEC5-0A03-F68C-0EEB-0F6884533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1B77962-F64A-33D8-B5CE-0B6E8749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43EA0-4663-48A6-B49B-44A268847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3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77089AF-3296-A972-BF19-ABC2E6342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5D02D5-D7C8-EC6D-9D22-2D51BEB2D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88588B-E296-2369-6F24-EA8641DF70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8D842-89EB-4006-A0EE-9DE3968654DA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5D2918-ED34-4450-B442-12F556EBAC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29475A-BEF3-F318-6C72-3992FDC0B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43EA0-4663-48A6-B49B-44A268847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20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7_D850B3F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svg"/><Relationship Id="rId5" Type="http://schemas.openxmlformats.org/officeDocument/2006/relationships/image" Target="../media/image29.png"/><Relationship Id="rId4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18/10/relationships/comments" Target="../comments/modernComment_110_F6B80EB7.xml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0B5BAA08-90FE-8ADC-54F3-F815EA4F70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734" y="2115762"/>
            <a:ext cx="9377080" cy="283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3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fade/>
      </p:transition>
    </mc:Choice>
    <mc:Fallback xmlns="">
      <p:transition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large crowd of people at a race track&#10;&#10;Description automatically generated with low confidence">
            <a:extLst>
              <a:ext uri="{FF2B5EF4-FFF2-40B4-BE49-F238E27FC236}">
                <a16:creationId xmlns:a16="http://schemas.microsoft.com/office/drawing/2014/main" xmlns="" id="{1B357DF5-D979-C0E7-0753-120A18911E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1" r="823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9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:fade/>
      </p:transition>
    </mc:Choice>
    <mc:Fallback xmlns="">
      <p:transition advClick="0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1A1B8110-DC9D-FD8D-C0F7-C7F226C7AB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0" y="170194"/>
            <a:ext cx="6429453" cy="1960985"/>
          </a:xfrm>
          <a:prstGeom prst="rect">
            <a:avLst/>
          </a:prstGeom>
        </p:spPr>
      </p:pic>
      <p:sp>
        <p:nvSpPr>
          <p:cNvPr id="6" name="CasetăText 5"/>
          <p:cNvSpPr txBox="1"/>
          <p:nvPr/>
        </p:nvSpPr>
        <p:spPr>
          <a:xfrm>
            <a:off x="1023405" y="2356849"/>
            <a:ext cx="29546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009FE3"/>
                </a:solidFill>
                <a:latin typeface="Arial Black" pitchFamily="34" charset="0"/>
                <a:cs typeface="Arial" pitchFamily="34" charset="0"/>
              </a:rPr>
              <a:t>79 900 mp </a:t>
            </a:r>
            <a:r>
              <a:rPr lang="vi-VN" sz="3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3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Suprafață teren</a:t>
            </a:r>
            <a:endParaRPr lang="vi-VN" sz="37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setăText 7"/>
          <p:cNvSpPr txBox="1"/>
          <p:nvPr/>
        </p:nvSpPr>
        <p:spPr>
          <a:xfrm>
            <a:off x="1023405" y="3684091"/>
            <a:ext cx="48205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solidFill>
                  <a:srgbClr val="009FE3"/>
                </a:solidFill>
                <a:latin typeface="Arial Black" pitchFamily="34" charset="0"/>
                <a:cs typeface="Arial" pitchFamily="34" charset="0"/>
              </a:rPr>
              <a:t>30 600 mp</a:t>
            </a:r>
            <a:r>
              <a:rPr lang="vi-VN" sz="37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37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Suprafață construită (GBA)</a:t>
            </a:r>
          </a:p>
        </p:txBody>
      </p:sp>
      <p:sp>
        <p:nvSpPr>
          <p:cNvPr id="9" name="CasetăText 8"/>
          <p:cNvSpPr txBox="1"/>
          <p:nvPr/>
        </p:nvSpPr>
        <p:spPr>
          <a:xfrm>
            <a:off x="1023405" y="5011333"/>
            <a:ext cx="49375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009FE3"/>
                </a:solidFill>
                <a:latin typeface="Arial Black" pitchFamily="34" charset="0"/>
                <a:cs typeface="Arial" pitchFamily="34" charset="0"/>
              </a:rPr>
              <a:t>29 400 mp</a:t>
            </a:r>
            <a:r>
              <a:rPr lang="vi-V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Suprafa</a:t>
            </a:r>
            <a:r>
              <a:rPr lang="ro-RO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ță</a:t>
            </a:r>
            <a:r>
              <a:rPr lang="vi-V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închiriabilă (GLA)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0" name="CasetăText 9"/>
          <p:cNvSpPr txBox="1"/>
          <p:nvPr/>
        </p:nvSpPr>
        <p:spPr>
          <a:xfrm>
            <a:off x="6947955" y="3684091"/>
            <a:ext cx="36631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solidFill>
                  <a:srgbClr val="009FE3"/>
                </a:solidFill>
                <a:latin typeface="Arial Black" pitchFamily="34" charset="0"/>
                <a:cs typeface="Arial" pitchFamily="34" charset="0"/>
              </a:rPr>
              <a:t>950 locuri</a:t>
            </a:r>
            <a:r>
              <a:rPr lang="vi-VN" sz="37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37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Parcare supraterană</a:t>
            </a:r>
            <a:endParaRPr lang="en-US" sz="3200" b="1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1" name="CasetăText 10"/>
          <p:cNvSpPr txBox="1"/>
          <p:nvPr/>
        </p:nvSpPr>
        <p:spPr>
          <a:xfrm>
            <a:off x="6947955" y="2356849"/>
            <a:ext cx="29626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solidFill>
                  <a:srgbClr val="009FE3"/>
                </a:solidFill>
                <a:latin typeface="Arial Black" pitchFamily="34" charset="0"/>
                <a:cs typeface="Arial" pitchFamily="34" charset="0"/>
              </a:rPr>
              <a:t>Q2 2023</a:t>
            </a:r>
            <a:r>
              <a:rPr lang="vi-VN" sz="36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36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Data deschiderii</a:t>
            </a:r>
            <a:endParaRPr lang="en-US" sz="2800" b="1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2" name="CasetăText 11"/>
          <p:cNvSpPr txBox="1"/>
          <p:nvPr/>
        </p:nvSpPr>
        <p:spPr>
          <a:xfrm>
            <a:off x="6947955" y="5011333"/>
            <a:ext cx="44999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9FE3"/>
                </a:solidFill>
                <a:latin typeface="Arial Black" pitchFamily="34" charset="0"/>
                <a:cs typeface="Arial" pitchFamily="34" charset="0"/>
              </a:rPr>
              <a:t>7</a:t>
            </a:r>
            <a:r>
              <a:rPr lang="vi-VN" sz="3600" b="1" dirty="0">
                <a:solidFill>
                  <a:srgbClr val="009FE3"/>
                </a:solidFill>
                <a:latin typeface="Arial Black" pitchFamily="34" charset="0"/>
                <a:cs typeface="Arial" pitchFamily="34" charset="0"/>
              </a:rPr>
              <a:t>0%</a:t>
            </a:r>
            <a:r>
              <a:rPr lang="vi-VN" sz="3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3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Gradul actual de ocupare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4" name="Dreptunghi 13"/>
          <p:cNvSpPr/>
          <p:nvPr/>
        </p:nvSpPr>
        <p:spPr>
          <a:xfrm>
            <a:off x="637731" y="2575029"/>
            <a:ext cx="185205" cy="1778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Dreptunghi 14"/>
          <p:cNvSpPr/>
          <p:nvPr/>
        </p:nvSpPr>
        <p:spPr>
          <a:xfrm>
            <a:off x="637730" y="3918109"/>
            <a:ext cx="185205" cy="1778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Dreptunghi 15"/>
          <p:cNvSpPr/>
          <p:nvPr/>
        </p:nvSpPr>
        <p:spPr>
          <a:xfrm>
            <a:off x="637731" y="5232503"/>
            <a:ext cx="185205" cy="1778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Dreptunghi 16"/>
          <p:cNvSpPr/>
          <p:nvPr/>
        </p:nvSpPr>
        <p:spPr>
          <a:xfrm>
            <a:off x="6569602" y="2575028"/>
            <a:ext cx="185205" cy="1778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Dreptunghi 18"/>
          <p:cNvSpPr/>
          <p:nvPr/>
        </p:nvSpPr>
        <p:spPr>
          <a:xfrm>
            <a:off x="6569601" y="3918108"/>
            <a:ext cx="185205" cy="1778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Dreptunghi 19"/>
          <p:cNvSpPr/>
          <p:nvPr/>
        </p:nvSpPr>
        <p:spPr>
          <a:xfrm>
            <a:off x="6569602" y="5232502"/>
            <a:ext cx="185205" cy="1778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16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:fade/>
      </p:transition>
    </mc:Choice>
    <mc:Fallback xmlns="">
      <p:transition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</p:bldLst>
  </p:timing>
  <p:extLst>
    <p:ext uri="{6950BFC3-D8DA-4A85-94F7-54DA5524770B}">
      <p188:commentRel xmlns:p188="http://schemas.microsoft.com/office/powerpoint/2018/8/main" xmlns="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xmlns="" id="{40226D35-EA92-6E6F-EF35-D7CC60A9F5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" r="82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2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>
        <p:fade/>
      </p:transition>
    </mc:Choice>
    <mc:Fallback xmlns="">
      <p:transition advClick="0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mcdonalds-logo | Orhideea">
            <a:extLst>
              <a:ext uri="{FF2B5EF4-FFF2-40B4-BE49-F238E27FC236}">
                <a16:creationId xmlns:a16="http://schemas.microsoft.com/office/drawing/2014/main" xmlns="" id="{4C031B64-4ECC-AE79-9934-389CD07CD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58" y="2827554"/>
            <a:ext cx="1293824" cy="113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9D7F99E-C25A-960B-0E5A-E98DE397CE62}"/>
              </a:ext>
            </a:extLst>
          </p:cNvPr>
          <p:cNvSpPr txBox="1"/>
          <p:nvPr/>
        </p:nvSpPr>
        <p:spPr>
          <a:xfrm>
            <a:off x="2439225" y="2842150"/>
            <a:ext cx="4650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9FE3"/>
                </a:solidFill>
                <a:latin typeface="Arial Black" pitchFamily="34" charset="0"/>
              </a:rPr>
              <a:t>390 </a:t>
            </a:r>
            <a:r>
              <a:rPr lang="en-US" sz="3600" b="1" dirty="0" err="1">
                <a:solidFill>
                  <a:srgbClr val="009FE3"/>
                </a:solidFill>
                <a:latin typeface="Arial Black" pitchFamily="34" charset="0"/>
              </a:rPr>
              <a:t>mp</a:t>
            </a:r>
            <a:r>
              <a:rPr lang="en-US" sz="3600" b="1" dirty="0">
                <a:solidFill>
                  <a:srgbClr val="009FE3"/>
                </a:solidFill>
                <a:latin typeface="Arial Black" pitchFamily="34" charset="0"/>
              </a:rPr>
              <a:t> cl</a:t>
            </a:r>
            <a:r>
              <a:rPr lang="ro-RO" sz="3600" b="1" dirty="0">
                <a:solidFill>
                  <a:srgbClr val="009FE3"/>
                </a:solidFill>
                <a:latin typeface="Arial Black" pitchFamily="34" charset="0"/>
              </a:rPr>
              <a:t>ă</a:t>
            </a:r>
            <a:r>
              <a:rPr lang="en-US" sz="3600" b="1" dirty="0">
                <a:solidFill>
                  <a:srgbClr val="009FE3"/>
                </a:solidFill>
                <a:latin typeface="Arial Black" pitchFamily="34" charset="0"/>
              </a:rPr>
              <a:t>dire </a:t>
            </a:r>
            <a:r>
              <a:rPr lang="ro-RO" sz="3600" b="1" dirty="0">
                <a:solidFill>
                  <a:srgbClr val="009FE3"/>
                </a:solidFill>
                <a:latin typeface="Arial Black" pitchFamily="34" charset="0"/>
              </a:rPr>
              <a:t/>
            </a:r>
            <a:br>
              <a:rPr lang="ro-RO" sz="3600" b="1" dirty="0">
                <a:solidFill>
                  <a:srgbClr val="009FE3"/>
                </a:solidFill>
                <a:latin typeface="Arial Black" pitchFamily="34" charset="0"/>
              </a:rPr>
            </a:br>
            <a:r>
              <a:rPr lang="ro-RO" sz="3600" b="1" dirty="0">
                <a:solidFill>
                  <a:srgbClr val="009FE3"/>
                </a:solidFill>
                <a:latin typeface="Arial Black" pitchFamily="34" charset="0"/>
              </a:rPr>
              <a:t>3 000</a:t>
            </a:r>
            <a:r>
              <a:rPr lang="en-US" sz="3600" b="1" dirty="0">
                <a:solidFill>
                  <a:srgbClr val="009FE3"/>
                </a:solidFill>
                <a:latin typeface="Arial Black" pitchFamily="34" charset="0"/>
              </a:rPr>
              <a:t> </a:t>
            </a:r>
            <a:r>
              <a:rPr lang="ro-RO" sz="3600" b="1" dirty="0">
                <a:solidFill>
                  <a:srgbClr val="009FE3"/>
                </a:solidFill>
                <a:latin typeface="Arial Black" pitchFamily="34" charset="0"/>
              </a:rPr>
              <a:t>mp teren</a:t>
            </a:r>
            <a:endParaRPr lang="en-US" sz="3600" b="1" dirty="0">
              <a:solidFill>
                <a:srgbClr val="009FE3"/>
              </a:solidFill>
              <a:latin typeface="Arial Black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C7F115F-8F37-6BF1-96A0-2CB5DC5DAE08}"/>
              </a:ext>
            </a:extLst>
          </p:cNvPr>
          <p:cNvSpPr txBox="1"/>
          <p:nvPr/>
        </p:nvSpPr>
        <p:spPr>
          <a:xfrm>
            <a:off x="8894709" y="3430402"/>
            <a:ext cx="2863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9FE3"/>
                </a:solidFill>
                <a:latin typeface="Arial Black" pitchFamily="34" charset="0"/>
              </a:rPr>
              <a:t>3 000 </a:t>
            </a:r>
            <a:r>
              <a:rPr lang="en-US" sz="3600" b="1" dirty="0" err="1">
                <a:solidFill>
                  <a:srgbClr val="009FE3"/>
                </a:solidFill>
                <a:latin typeface="Arial Black" pitchFamily="34" charset="0"/>
              </a:rPr>
              <a:t>mp</a:t>
            </a:r>
            <a:endParaRPr lang="en-US" sz="3600" b="1" dirty="0">
              <a:solidFill>
                <a:srgbClr val="009FE3"/>
              </a:solidFill>
              <a:latin typeface="Arial Black" pitchFamily="34" charset="0"/>
            </a:endParaRPr>
          </a:p>
        </p:txBody>
      </p:sp>
      <p:pic>
        <p:nvPicPr>
          <p:cNvPr id="1042" name="Picture 18" descr="Media Galaxy: Black Friday | Oferte Speciale | VIVO! Cluj-Napoca">
            <a:extLst>
              <a:ext uri="{FF2B5EF4-FFF2-40B4-BE49-F238E27FC236}">
                <a16:creationId xmlns:a16="http://schemas.microsoft.com/office/drawing/2014/main" xmlns="" id="{11133858-F11C-67CC-ED73-AEC5AAB1D5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34" b="36934"/>
          <a:stretch/>
        </p:blipFill>
        <p:spPr bwMode="auto">
          <a:xfrm>
            <a:off x="8055907" y="2331387"/>
            <a:ext cx="4083034" cy="120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rrefour Logo, symbol, meaning, history, PNG">
            <a:extLst>
              <a:ext uri="{FF2B5EF4-FFF2-40B4-BE49-F238E27FC236}">
                <a16:creationId xmlns:a16="http://schemas.microsoft.com/office/drawing/2014/main" xmlns="" id="{7F6EA761-FC23-3A6B-FC59-1EFCD8FD4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64" y="160678"/>
            <a:ext cx="2439579" cy="137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60C7689E-5127-32F4-B2C4-E963B5F61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099" y="320352"/>
            <a:ext cx="2152367" cy="129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659C8A7-210B-E823-7A3F-248AD855CDF3}"/>
              </a:ext>
            </a:extLst>
          </p:cNvPr>
          <p:cNvSpPr txBox="1"/>
          <p:nvPr/>
        </p:nvSpPr>
        <p:spPr>
          <a:xfrm>
            <a:off x="8731701" y="1623506"/>
            <a:ext cx="2776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9FE3"/>
                </a:solidFill>
                <a:latin typeface="Arial Black" pitchFamily="34" charset="0"/>
              </a:rPr>
              <a:t>9 </a:t>
            </a:r>
            <a:r>
              <a:rPr lang="en-US" sz="3600" b="1" dirty="0" err="1">
                <a:solidFill>
                  <a:srgbClr val="009FE3"/>
                </a:solidFill>
                <a:latin typeface="Arial Black" pitchFamily="34" charset="0"/>
              </a:rPr>
              <a:t>000mp</a:t>
            </a:r>
            <a:endParaRPr lang="en-US" sz="3600" b="1" dirty="0">
              <a:solidFill>
                <a:srgbClr val="009FE3"/>
              </a:solidFill>
              <a:latin typeface="Arial Black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5532969-11CB-CA59-6DFC-9D64BB57087B}"/>
              </a:ext>
            </a:extLst>
          </p:cNvPr>
          <p:cNvSpPr txBox="1"/>
          <p:nvPr/>
        </p:nvSpPr>
        <p:spPr>
          <a:xfrm>
            <a:off x="554264" y="1619048"/>
            <a:ext cx="2906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9FE3"/>
                </a:solidFill>
                <a:latin typeface="Arial Black" pitchFamily="34" charset="0"/>
              </a:rPr>
              <a:t>5 800 </a:t>
            </a:r>
            <a:r>
              <a:rPr lang="en-US" sz="3600" b="1" dirty="0" err="1">
                <a:solidFill>
                  <a:srgbClr val="009FE3"/>
                </a:solidFill>
                <a:latin typeface="Arial Black" pitchFamily="34" charset="0"/>
              </a:rPr>
              <a:t>mp</a:t>
            </a:r>
            <a:endParaRPr lang="en-US" sz="3600" b="1" dirty="0">
              <a:solidFill>
                <a:srgbClr val="009FE3"/>
              </a:solidFill>
              <a:latin typeface="Arial Black" pitchFamily="34" charset="0"/>
            </a:endParaRPr>
          </a:p>
        </p:txBody>
      </p:sp>
      <p:pic>
        <p:nvPicPr>
          <p:cNvPr id="4" name="Imagin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59" y="4863417"/>
            <a:ext cx="2944787" cy="1108345"/>
          </a:xfrm>
          <a:prstGeom prst="rect">
            <a:avLst/>
          </a:prstGeom>
        </p:spPr>
      </p:pic>
      <p:pic>
        <p:nvPicPr>
          <p:cNvPr id="11" name="Imagin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456" y="5050653"/>
            <a:ext cx="2944787" cy="925139"/>
          </a:xfrm>
          <a:prstGeom prst="rect">
            <a:avLst/>
          </a:prstGeom>
        </p:spPr>
      </p:pic>
      <p:sp>
        <p:nvSpPr>
          <p:cNvPr id="17" name="TextBox 8">
            <a:extLst>
              <a:ext uri="{FF2B5EF4-FFF2-40B4-BE49-F238E27FC236}">
                <a16:creationId xmlns:a16="http://schemas.microsoft.com/office/drawing/2014/main" xmlns="" id="{A5532969-11CB-CA59-6DFC-9D64BB57087B}"/>
              </a:ext>
            </a:extLst>
          </p:cNvPr>
          <p:cNvSpPr txBox="1"/>
          <p:nvPr/>
        </p:nvSpPr>
        <p:spPr>
          <a:xfrm>
            <a:off x="713458" y="5994186"/>
            <a:ext cx="2906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FE3"/>
                </a:solidFill>
                <a:latin typeface="Arial Black" pitchFamily="34" charset="0"/>
              </a:rPr>
              <a:t>830 </a:t>
            </a:r>
            <a:r>
              <a:rPr lang="en-US" sz="3600" b="1" dirty="0" err="1">
                <a:solidFill>
                  <a:srgbClr val="009FE3"/>
                </a:solidFill>
                <a:latin typeface="Arial Black" pitchFamily="34" charset="0"/>
              </a:rPr>
              <a:t>mp</a:t>
            </a:r>
            <a:endParaRPr lang="en-US" sz="3600" b="1" dirty="0">
              <a:solidFill>
                <a:srgbClr val="009FE3"/>
              </a:solidFill>
              <a:latin typeface="Arial Black" pitchFamily="34" charset="0"/>
            </a:endParaRP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xmlns="" id="{A5532969-11CB-CA59-6DFC-9D64BB57087B}"/>
              </a:ext>
            </a:extLst>
          </p:cNvPr>
          <p:cNvSpPr txBox="1"/>
          <p:nvPr/>
        </p:nvSpPr>
        <p:spPr>
          <a:xfrm>
            <a:off x="8572507" y="5971762"/>
            <a:ext cx="2906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FE3"/>
                </a:solidFill>
                <a:latin typeface="Arial Black" pitchFamily="34" charset="0"/>
              </a:rPr>
              <a:t>460 </a:t>
            </a:r>
            <a:r>
              <a:rPr lang="en-US" sz="3600" b="1" dirty="0" err="1">
                <a:solidFill>
                  <a:srgbClr val="009FE3"/>
                </a:solidFill>
                <a:latin typeface="Arial Black" pitchFamily="34" charset="0"/>
              </a:rPr>
              <a:t>mp</a:t>
            </a:r>
            <a:r>
              <a:rPr lang="en-US" sz="3600" b="1" dirty="0">
                <a:solidFill>
                  <a:srgbClr val="009FE3"/>
                </a:solidFill>
                <a:latin typeface="Arial Black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783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/>
      <p:bldP spid="9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659C8A7-210B-E823-7A3F-248AD855CDF3}"/>
              </a:ext>
            </a:extLst>
          </p:cNvPr>
          <p:cNvSpPr txBox="1"/>
          <p:nvPr/>
        </p:nvSpPr>
        <p:spPr>
          <a:xfrm>
            <a:off x="7574283" y="2782669"/>
            <a:ext cx="2776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9FE3"/>
                </a:solidFill>
                <a:latin typeface="Arial Black" pitchFamily="34" charset="0"/>
              </a:rPr>
              <a:t>1 470 </a:t>
            </a:r>
            <a:r>
              <a:rPr lang="en-US" sz="3600" b="1" dirty="0" err="1">
                <a:solidFill>
                  <a:srgbClr val="009FE3"/>
                </a:solidFill>
                <a:latin typeface="Arial Black" pitchFamily="34" charset="0"/>
              </a:rPr>
              <a:t>mp</a:t>
            </a:r>
            <a:endParaRPr lang="en-US" sz="3600" b="1" dirty="0">
              <a:solidFill>
                <a:srgbClr val="009FE3"/>
              </a:solidFill>
              <a:latin typeface="Arial Black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5532969-11CB-CA59-6DFC-9D64BB57087B}"/>
              </a:ext>
            </a:extLst>
          </p:cNvPr>
          <p:cNvSpPr txBox="1"/>
          <p:nvPr/>
        </p:nvSpPr>
        <p:spPr>
          <a:xfrm>
            <a:off x="1198798" y="2682910"/>
            <a:ext cx="2906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9FE3"/>
                </a:solidFill>
                <a:latin typeface="Arial Black" pitchFamily="34" charset="0"/>
              </a:rPr>
              <a:t>447 </a:t>
            </a:r>
            <a:r>
              <a:rPr lang="en-US" sz="3600" b="1" dirty="0" err="1">
                <a:solidFill>
                  <a:srgbClr val="009FE3"/>
                </a:solidFill>
                <a:latin typeface="Arial Black" pitchFamily="34" charset="0"/>
              </a:rPr>
              <a:t>mp</a:t>
            </a:r>
            <a:endParaRPr lang="en-US" sz="3600" b="1" dirty="0">
              <a:solidFill>
                <a:srgbClr val="009FE3"/>
              </a:solidFill>
              <a:latin typeface="Arial Black" pitchFamily="34" charset="0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xmlns="" id="{35832270-5489-44BD-CEAA-C622189F21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55" y="921617"/>
            <a:ext cx="3519607" cy="1761293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F94E0FA4-09C3-4C65-10EF-7FD30F3DD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402" y="1390212"/>
            <a:ext cx="4254473" cy="1131924"/>
          </a:xfrm>
          <a:prstGeom prst="rect">
            <a:avLst/>
          </a:prstGeom>
        </p:spPr>
      </p:pic>
      <p:pic>
        <p:nvPicPr>
          <p:cNvPr id="13" name="Imagine 4">
            <a:extLst>
              <a:ext uri="{FF2B5EF4-FFF2-40B4-BE49-F238E27FC236}">
                <a16:creationId xmlns:a16="http://schemas.microsoft.com/office/drawing/2014/main" xmlns="" id="{B118C856-A9F0-03C5-1A39-E830B2088C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" r="4467"/>
          <a:stretch/>
        </p:blipFill>
        <p:spPr>
          <a:xfrm>
            <a:off x="3789609" y="3595254"/>
            <a:ext cx="3334632" cy="1159674"/>
          </a:xfrm>
          <a:prstGeom prst="rect">
            <a:avLst/>
          </a:prstGeom>
        </p:spPr>
      </p:pic>
      <p:sp>
        <p:nvSpPr>
          <p:cNvPr id="14" name="TextBox 2">
            <a:extLst>
              <a:ext uri="{FF2B5EF4-FFF2-40B4-BE49-F238E27FC236}">
                <a16:creationId xmlns:a16="http://schemas.microsoft.com/office/drawing/2014/main" xmlns="" id="{FB845CC0-4A4F-ED64-A76C-7893263D81D1}"/>
              </a:ext>
            </a:extLst>
          </p:cNvPr>
          <p:cNvSpPr txBox="1"/>
          <p:nvPr/>
        </p:nvSpPr>
        <p:spPr>
          <a:xfrm>
            <a:off x="4235463" y="4908052"/>
            <a:ext cx="2255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9FE3"/>
                </a:solidFill>
                <a:latin typeface="Arial Black" pitchFamily="34" charset="0"/>
              </a:rPr>
              <a:t>475mp</a:t>
            </a:r>
            <a:endParaRPr lang="en-US" sz="3600" b="1" dirty="0">
              <a:solidFill>
                <a:srgbClr val="009FE3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35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text, road, sky, outdoor&#10;&#10;Description automatically generated">
            <a:extLst>
              <a:ext uri="{FF2B5EF4-FFF2-40B4-BE49-F238E27FC236}">
                <a16:creationId xmlns:a16="http://schemas.microsoft.com/office/drawing/2014/main" xmlns="" id="{269256A9-E44C-21F5-2E6B-AA93C66B26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6" r="122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11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fade/>
      </p:transition>
    </mc:Choice>
    <mc:Fallback xmlns="">
      <p:transition advClick="0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xmlns="" id="{5283FBA2-0FD0-4A78-4CDC-343E0F6AA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400049"/>
            <a:ext cx="12903200" cy="725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7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fade/>
      </p:transition>
    </mc:Choice>
    <mc:Fallback xmlns="">
      <p:transition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26667" decel="2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321651-E761-6E12-6929-57384E91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4855" y="1124568"/>
            <a:ext cx="4929442" cy="996539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Arial Black" pitchFamily="34" charset="0"/>
              </a:rPr>
              <a:t>+</a:t>
            </a:r>
            <a:r>
              <a:rPr lang="en-US" sz="4000" b="1" dirty="0">
                <a:latin typeface="Arial Black" pitchFamily="34" charset="0"/>
              </a:rPr>
              <a:t>40 21 412 02 20</a:t>
            </a:r>
            <a:r>
              <a:rPr lang="en-US" b="1" dirty="0">
                <a:latin typeface="+mn-lt"/>
              </a:rPr>
              <a:t>             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9325BA93-1F48-2BA2-FB91-D09CEBBE58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52" y="4241868"/>
            <a:ext cx="6887248" cy="2100574"/>
          </a:xfrm>
          <a:prstGeom prst="rect">
            <a:avLst/>
          </a:prstGeom>
        </p:spPr>
      </p:pic>
      <p:pic>
        <p:nvPicPr>
          <p:cNvPr id="5" name="Graphic 4" descr="Telephone with solid fill">
            <a:extLst>
              <a:ext uri="{FF2B5EF4-FFF2-40B4-BE49-F238E27FC236}">
                <a16:creationId xmlns:a16="http://schemas.microsoft.com/office/drawing/2014/main" xmlns="" id="{90DF31E8-48C1-4C54-E474-BEA57C6D30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507597" y="1137319"/>
            <a:ext cx="914400" cy="914400"/>
          </a:xfrm>
          <a:prstGeom prst="rect">
            <a:avLst/>
          </a:prstGeom>
        </p:spPr>
      </p:pic>
      <p:pic>
        <p:nvPicPr>
          <p:cNvPr id="8" name="Graphic 7" descr="Email with solid fill">
            <a:extLst>
              <a:ext uri="{FF2B5EF4-FFF2-40B4-BE49-F238E27FC236}">
                <a16:creationId xmlns:a16="http://schemas.microsoft.com/office/drawing/2014/main" xmlns="" id="{0D0A241B-523D-C16A-8705-527E4BEA77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507597" y="2267087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FDE65FA-86C9-DF5C-9B7C-F429E059715D}"/>
              </a:ext>
            </a:extLst>
          </p:cNvPr>
          <p:cNvSpPr txBox="1"/>
          <p:nvPr/>
        </p:nvSpPr>
        <p:spPr>
          <a:xfrm>
            <a:off x="2614855" y="2382623"/>
            <a:ext cx="5170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4000" b="1" dirty="0">
                <a:latin typeface="Arial Black" pitchFamily="34" charset="0"/>
                <a:ea typeface="+mj-ea"/>
                <a:cs typeface="+mj-cs"/>
              </a:rPr>
              <a:t>leasing@afi.global</a:t>
            </a:r>
            <a:endParaRPr lang="en-US" sz="4000" b="1" dirty="0">
              <a:latin typeface="Arial Black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967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:fade/>
      </p:transition>
    </mc:Choice>
    <mc:Fallback xmlns="">
      <p:transition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in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075" y="5768867"/>
            <a:ext cx="2504360" cy="732485"/>
          </a:xfrm>
          <a:prstGeom prst="rect">
            <a:avLst/>
          </a:prstGeom>
        </p:spPr>
      </p:pic>
      <p:sp>
        <p:nvSpPr>
          <p:cNvPr id="16" name="Dreptunghi 15"/>
          <p:cNvSpPr/>
          <p:nvPr/>
        </p:nvSpPr>
        <p:spPr>
          <a:xfrm>
            <a:off x="452526" y="2013054"/>
            <a:ext cx="185205" cy="177895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setăText 16"/>
          <p:cNvSpPr txBox="1"/>
          <p:nvPr/>
        </p:nvSpPr>
        <p:spPr>
          <a:xfrm>
            <a:off x="802032" y="1745703"/>
            <a:ext cx="516679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3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CLADIRI DE BIROURI </a:t>
            </a:r>
            <a:br>
              <a:rPr lang="ro-RO" sz="3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o-RO" sz="3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CLASA  A</a:t>
            </a:r>
            <a:endParaRPr lang="en-US" sz="37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CasetăText 17"/>
          <p:cNvSpPr txBox="1"/>
          <p:nvPr/>
        </p:nvSpPr>
        <p:spPr>
          <a:xfrm>
            <a:off x="802032" y="3907786"/>
            <a:ext cx="5456943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3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CENTRE COMERCIALE</a:t>
            </a:r>
            <a:endParaRPr lang="en-US" sz="37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Dreptunghi 18"/>
          <p:cNvSpPr/>
          <p:nvPr/>
        </p:nvSpPr>
        <p:spPr>
          <a:xfrm>
            <a:off x="452528" y="4149698"/>
            <a:ext cx="185205" cy="177895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reptunghi 19"/>
          <p:cNvSpPr/>
          <p:nvPr/>
        </p:nvSpPr>
        <p:spPr>
          <a:xfrm>
            <a:off x="6726285" y="2013054"/>
            <a:ext cx="185205" cy="177895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reptunghi 20"/>
          <p:cNvSpPr/>
          <p:nvPr/>
        </p:nvSpPr>
        <p:spPr>
          <a:xfrm>
            <a:off x="6726285" y="4149698"/>
            <a:ext cx="185205" cy="177895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asetăText 21"/>
          <p:cNvSpPr txBox="1"/>
          <p:nvPr/>
        </p:nvSpPr>
        <p:spPr>
          <a:xfrm>
            <a:off x="7067254" y="1745703"/>
            <a:ext cx="2739853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3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PROIECTE </a:t>
            </a:r>
            <a:br>
              <a:rPr lang="ro-RO" sz="3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o-RO" sz="3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MIXTE</a:t>
            </a:r>
            <a:endParaRPr lang="en-US" sz="37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CasetăText 22"/>
          <p:cNvSpPr txBox="1"/>
          <p:nvPr/>
        </p:nvSpPr>
        <p:spPr>
          <a:xfrm>
            <a:off x="7067254" y="3907786"/>
            <a:ext cx="363753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3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PROIECTE </a:t>
            </a:r>
            <a:br>
              <a:rPr lang="ro-RO" sz="3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o-RO" sz="3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REZIDENȚIALE</a:t>
            </a:r>
            <a:endParaRPr lang="en-US" sz="37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CasetăText 23"/>
          <p:cNvSpPr txBox="1"/>
          <p:nvPr/>
        </p:nvSpPr>
        <p:spPr>
          <a:xfrm>
            <a:off x="802032" y="523996"/>
            <a:ext cx="835562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3700" b="1" dirty="0">
                <a:solidFill>
                  <a:srgbClr val="009FE3"/>
                </a:solidFill>
                <a:latin typeface="Arial Black" pitchFamily="34" charset="0"/>
                <a:cs typeface="Arial" pitchFamily="34" charset="0"/>
              </a:rPr>
              <a:t>Dezvoltator și administrator de:</a:t>
            </a:r>
          </a:p>
        </p:txBody>
      </p:sp>
    </p:spTree>
    <p:extLst>
      <p:ext uri="{BB962C8B-B14F-4D97-AF65-F5344CB8AC3E}">
        <p14:creationId xmlns:p14="http://schemas.microsoft.com/office/powerpoint/2010/main" val="184077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19" grpId="0" animBg="1"/>
      <p:bldP spid="20" grpId="0" animBg="1"/>
      <p:bldP spid="21" grpId="0" animBg="1"/>
      <p:bldP spid="22" grpId="0"/>
      <p:bldP spid="2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24A1B98-041E-BFEA-3214-F313E8523B85}"/>
              </a:ext>
            </a:extLst>
          </p:cNvPr>
          <p:cNvSpPr txBox="1"/>
          <p:nvPr/>
        </p:nvSpPr>
        <p:spPr>
          <a:xfrm>
            <a:off x="1206583" y="2583034"/>
            <a:ext cx="5475183" cy="129222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009FE3"/>
                </a:solidFill>
                <a:latin typeface="Arial Black" pitchFamily="34" charset="0"/>
                <a:ea typeface="+mj-ea"/>
                <a:cs typeface="+mj-cs"/>
              </a:rPr>
              <a:t>1</a:t>
            </a:r>
            <a:r>
              <a:rPr lang="ro-RO" sz="5400" b="1" dirty="0">
                <a:solidFill>
                  <a:srgbClr val="009FE3"/>
                </a:solidFill>
                <a:latin typeface="Arial Black" pitchFamily="34" charset="0"/>
                <a:ea typeface="+mj-ea"/>
                <a:cs typeface="+mj-cs"/>
              </a:rPr>
              <a:t>7</a:t>
            </a:r>
            <a:r>
              <a:rPr lang="en-US" sz="5400" b="1" dirty="0">
                <a:solidFill>
                  <a:srgbClr val="009FE3"/>
                </a:solidFill>
                <a:latin typeface="Arial Black" pitchFamily="34" charset="0"/>
                <a:ea typeface="+mj-ea"/>
                <a:cs typeface="+mj-cs"/>
              </a:rPr>
              <a:t>1</a:t>
            </a:r>
            <a:r>
              <a:rPr lang="ro-RO" sz="5400" b="1" dirty="0">
                <a:solidFill>
                  <a:srgbClr val="009FE3"/>
                </a:solidFill>
                <a:latin typeface="Arial Black" pitchFamily="34" charset="0"/>
                <a:ea typeface="+mj-ea"/>
                <a:cs typeface="+mj-cs"/>
              </a:rPr>
              <a:t>.000</a:t>
            </a:r>
            <a:r>
              <a:rPr lang="en-US" sz="40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+mj-cs"/>
              </a:rPr>
              <a:t> </a:t>
            </a:r>
            <a:r>
              <a:rPr lang="ro-RO" sz="32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+mj-cs"/>
              </a:rPr>
              <a:t>mp  </a:t>
            </a:r>
            <a:br>
              <a:rPr lang="ro-RO" sz="32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+mj-cs"/>
              </a:rPr>
            </a:br>
            <a:r>
              <a:rPr lang="ro-RO" sz="32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+mj-cs"/>
              </a:rPr>
              <a:t>spații comerciale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CF33857-92A9-B313-675F-40E5AC0F94DB}"/>
              </a:ext>
            </a:extLst>
          </p:cNvPr>
          <p:cNvSpPr txBox="1"/>
          <p:nvPr/>
        </p:nvSpPr>
        <p:spPr>
          <a:xfrm>
            <a:off x="7362050" y="2713750"/>
            <a:ext cx="4357726" cy="11580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o-RO" sz="5400" b="1" dirty="0">
                <a:solidFill>
                  <a:srgbClr val="009FE3"/>
                </a:solidFill>
                <a:latin typeface="Arial Black" pitchFamily="34" charset="0"/>
                <a:ea typeface="+mj-ea"/>
                <a:cs typeface="+mj-cs"/>
              </a:rPr>
              <a:t>300.000</a:t>
            </a:r>
            <a:r>
              <a:rPr lang="en-US" sz="4000" b="1" dirty="0">
                <a:latin typeface="Arial Black" pitchFamily="34" charset="0"/>
                <a:ea typeface="+mj-ea"/>
                <a:cs typeface="+mj-cs"/>
              </a:rPr>
              <a:t> </a:t>
            </a:r>
            <a:r>
              <a:rPr lang="ro-RO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+mj-cs"/>
              </a:rPr>
              <a:t>mp </a:t>
            </a:r>
            <a:br>
              <a:rPr lang="ro-RO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+mj-cs"/>
              </a:rPr>
            </a:br>
            <a:r>
              <a:rPr lang="ro-RO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+mj-cs"/>
              </a:rPr>
              <a:t>spații de birouri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B0E22A5-9DD0-0895-A8CE-E950823B9CA8}"/>
              </a:ext>
            </a:extLst>
          </p:cNvPr>
          <p:cNvSpPr txBox="1"/>
          <p:nvPr/>
        </p:nvSpPr>
        <p:spPr>
          <a:xfrm>
            <a:off x="1206583" y="4790562"/>
            <a:ext cx="10032271" cy="11915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o-RO" sz="32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d</a:t>
            </a:r>
            <a:r>
              <a:rPr lang="en-US" sz="32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ezvoltat</a:t>
            </a:r>
            <a:r>
              <a:rPr lang="ro-RO" sz="32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e la nivel regional</a:t>
            </a:r>
            <a:r>
              <a:rPr lang="en-US" sz="32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: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BUCURE</a:t>
            </a:r>
            <a:r>
              <a:rPr lang="ro-RO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Ș</a:t>
            </a:r>
            <a:r>
              <a:rPr lang="en-US" sz="32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TI 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| </a:t>
            </a:r>
            <a:r>
              <a:rPr lang="en-US" sz="32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PLOIE</a:t>
            </a:r>
            <a:r>
              <a:rPr lang="ro-RO" sz="32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Ș</a:t>
            </a:r>
            <a:r>
              <a:rPr lang="en-US" sz="32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TI 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|</a:t>
            </a:r>
            <a:r>
              <a:rPr lang="en-US" sz="32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BRA</a:t>
            </a:r>
            <a:r>
              <a:rPr lang="ro-RO" sz="32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Ș</a:t>
            </a:r>
            <a:r>
              <a:rPr lang="en-US" sz="32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OV | ARAD</a:t>
            </a:r>
          </a:p>
        </p:txBody>
      </p:sp>
      <p:pic>
        <p:nvPicPr>
          <p:cNvPr id="10" name="Graphic 9" descr="Marker with solid fill">
            <a:extLst>
              <a:ext uri="{FF2B5EF4-FFF2-40B4-BE49-F238E27FC236}">
                <a16:creationId xmlns:a16="http://schemas.microsoft.com/office/drawing/2014/main" xmlns="" id="{2004C2A7-CF41-1D72-7071-DC2FC8B1E3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69475" y="4740234"/>
            <a:ext cx="1292220" cy="12922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D75B1C5-FC1E-247C-2C24-1B6F5023CF96}"/>
              </a:ext>
            </a:extLst>
          </p:cNvPr>
          <p:cNvSpPr txBox="1"/>
          <p:nvPr/>
        </p:nvSpPr>
        <p:spPr>
          <a:xfrm>
            <a:off x="1206583" y="1079531"/>
            <a:ext cx="10165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13 ANI </a:t>
            </a:r>
            <a:r>
              <a:rPr lang="en-US" sz="3200" b="1" spc="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PREZEN</a:t>
            </a:r>
            <a:r>
              <a:rPr lang="ro-RO" sz="3200" b="1" spc="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ȚĂ</a:t>
            </a:r>
            <a:r>
              <a:rPr lang="en-US" sz="3200" b="1" spc="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PE PIA</a:t>
            </a:r>
            <a:r>
              <a:rPr lang="ro-RO" sz="3200" b="1" spc="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Ț</a:t>
            </a:r>
            <a:r>
              <a:rPr lang="en-US" sz="3200" b="1" spc="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 LOCAL</a:t>
            </a:r>
            <a:r>
              <a:rPr lang="ro-RO" sz="3200" b="1" spc="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3200" b="1" spc="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2" name="Dreptunghi 11"/>
          <p:cNvSpPr/>
          <p:nvPr/>
        </p:nvSpPr>
        <p:spPr>
          <a:xfrm>
            <a:off x="6960008" y="2816319"/>
            <a:ext cx="185205" cy="177895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Dreptunghi 13"/>
          <p:cNvSpPr/>
          <p:nvPr/>
        </p:nvSpPr>
        <p:spPr>
          <a:xfrm>
            <a:off x="815585" y="2816319"/>
            <a:ext cx="185205" cy="177895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413925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4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4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  <p:bldP spid="2" grpId="0" uiExpand="1" build="allAtOnce"/>
      <p:bldP spid="7" grpId="0"/>
      <p:bldP spid="12" grpId="0" animBg="1"/>
      <p:bldP spid="14" grpId="0" animBg="1"/>
    </p:bldLst>
  </p:timing>
  <p:extLst>
    <p:ext uri="{6950BFC3-D8DA-4A85-94F7-54DA5524770B}">
      <p188:commentRel xmlns:p188="http://schemas.microsoft.com/office/powerpoint/2018/8/main" xmlns="" r:id="rId5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 high angle view of a city&#10;&#10;Description automatically generated with low confidence">
            <a:extLst>
              <a:ext uri="{FF2B5EF4-FFF2-40B4-BE49-F238E27FC236}">
                <a16:creationId xmlns:a16="http://schemas.microsoft.com/office/drawing/2014/main" xmlns="" id="{F5098577-32AE-2A87-19BA-EB2FA4ED15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" t="4334" r="2164" b="-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73376E25-274E-57A1-17D7-70A5DD5B85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44" y="5918202"/>
            <a:ext cx="3344193" cy="64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05762"/>
      </p:ext>
    </p:extLst>
  </p:cSld>
  <p:clrMapOvr>
    <a:masterClrMapping/>
  </p:clrMapOvr>
  <p:transition spd="med" advClick="0" advTm="1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high angle view of a city&#10;&#10;Description automatically generated with medium confidence">
            <a:extLst>
              <a:ext uri="{FF2B5EF4-FFF2-40B4-BE49-F238E27FC236}">
                <a16:creationId xmlns:a16="http://schemas.microsoft.com/office/drawing/2014/main" xmlns="" id="{0B4ADA8D-57FC-579B-7340-93B9259DE1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" t="9178" r="2164" b="-1"/>
          <a:stretch/>
        </p:blipFill>
        <p:spPr>
          <a:xfrm>
            <a:off x="0" y="-42"/>
            <a:ext cx="12192000" cy="6858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xmlns="" id="{D4E766BC-BD09-5940-D6AE-7C14EBE0C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66" y="5801943"/>
            <a:ext cx="3541556" cy="77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5587"/>
      </p:ext>
    </p:extLst>
  </p:cSld>
  <p:clrMapOvr>
    <a:masterClrMapping/>
  </p:clrMapOvr>
  <p:transition spd="med" advClick="0" advTm="1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picture containing outdoor, shore, sandy&#10;&#10;Description automatically generated">
            <a:extLst>
              <a:ext uri="{FF2B5EF4-FFF2-40B4-BE49-F238E27FC236}">
                <a16:creationId xmlns:a16="http://schemas.microsoft.com/office/drawing/2014/main" xmlns="" id="{A2C9E237-999D-BE56-C4B3-7B75943008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" t="4334" r="1865" b="-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9882A7B0-3960-A363-8988-A2A1E42077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72" y="5780809"/>
            <a:ext cx="3256191" cy="79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07502"/>
      </p:ext>
    </p:extLst>
  </p:cSld>
  <p:clrMapOvr>
    <a:masterClrMapping/>
  </p:clrMapOvr>
  <p:transition spd="med" advClick="0" advTm="1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building with trees in front of it&#10;&#10;Description automatically generated with low confidence">
            <a:extLst>
              <a:ext uri="{FF2B5EF4-FFF2-40B4-BE49-F238E27FC236}">
                <a16:creationId xmlns:a16="http://schemas.microsoft.com/office/drawing/2014/main" xmlns="" id="{8C971133-1AD5-A40E-AE29-B1F7F45C91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" t="4334" r="2165" b="-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1AB8DC1C-6491-D44E-2EF1-7202F03A1F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38" y="5815964"/>
            <a:ext cx="3585240" cy="75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5758"/>
      </p:ext>
    </p:extLst>
  </p:cSld>
  <p:clrMapOvr>
    <a:masterClrMapping/>
  </p:clrMapOvr>
  <p:transition spd="med" advClick="0" advTm="1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tall building with many windows&#10;&#10;Description automatically generated with low confidence">
            <a:extLst>
              <a:ext uri="{FF2B5EF4-FFF2-40B4-BE49-F238E27FC236}">
                <a16:creationId xmlns:a16="http://schemas.microsoft.com/office/drawing/2014/main" xmlns="" id="{5660F3CE-FA22-32B8-5E27-03A1E847A9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" t="12019" r="2165" b="736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xmlns="" id="{EC85DE7A-B18D-5AAA-7B99-29402DDE0B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25" y="5407315"/>
            <a:ext cx="1251412" cy="118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05882"/>
      </p:ext>
    </p:extLst>
  </p:cSld>
  <p:clrMapOvr>
    <a:masterClrMapping/>
  </p:clrMapOvr>
  <p:transition spd="med" advClick="0" advTm="1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C9EC3D17-968B-71EC-D04E-D21FC017FD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6" b="17136"/>
          <a:stretch/>
        </p:blipFill>
        <p:spPr>
          <a:xfrm>
            <a:off x="2250832" y="2284827"/>
            <a:ext cx="7690338" cy="15416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05D7499-EEFB-B8EB-3D54-2F55532382E6}"/>
              </a:ext>
            </a:extLst>
          </p:cNvPr>
          <p:cNvSpPr txBox="1"/>
          <p:nvPr/>
        </p:nvSpPr>
        <p:spPr>
          <a:xfrm>
            <a:off x="0" y="4478702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9FE3"/>
                </a:solidFill>
                <a:latin typeface="Arial Black" panose="020B0A04020102020204" pitchFamily="34" charset="0"/>
                <a:cs typeface="Arial" pitchFamily="34" charset="0"/>
              </a:rPr>
              <a:t>O NOU</a:t>
            </a:r>
            <a:r>
              <a:rPr lang="ro-RO" sz="2800" b="1" dirty="0">
                <a:solidFill>
                  <a:srgbClr val="009FE3"/>
                </a:solidFill>
                <a:latin typeface="Arial Black" panose="020B0A04020102020204" pitchFamily="34" charset="0"/>
                <a:cs typeface="Arial" pitchFamily="34" charset="0"/>
              </a:rPr>
              <a:t>Ă</a:t>
            </a:r>
            <a:r>
              <a:rPr lang="en-US" sz="2800" b="1" dirty="0">
                <a:solidFill>
                  <a:srgbClr val="009FE3"/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9FE3"/>
                </a:solidFill>
                <a:latin typeface="Arial Black" panose="020B0A04020102020204" pitchFamily="34" charset="0"/>
                <a:cs typeface="Arial" pitchFamily="34" charset="0"/>
              </a:rPr>
              <a:t>EXPERIEN</a:t>
            </a:r>
            <a:r>
              <a:rPr lang="ro-RO" sz="2800" b="1" dirty="0">
                <a:solidFill>
                  <a:srgbClr val="009FE3"/>
                </a:solidFill>
                <a:latin typeface="Arial Black" panose="020B0A04020102020204" pitchFamily="34" charset="0"/>
                <a:cs typeface="Arial" pitchFamily="34" charset="0"/>
              </a:rPr>
              <a:t>ȚĂ</a:t>
            </a:r>
            <a:r>
              <a:rPr lang="en-US" sz="2800" b="1" dirty="0">
                <a:solidFill>
                  <a:srgbClr val="009FE3"/>
                </a:solidFill>
                <a:latin typeface="Arial Black" panose="020B0A04020102020204" pitchFamily="34" charset="0"/>
                <a:cs typeface="Arial" pitchFamily="34" charset="0"/>
              </a:rPr>
              <a:t> MODERN</a:t>
            </a:r>
            <a:r>
              <a:rPr lang="ro-RO" sz="2800" b="1" dirty="0">
                <a:solidFill>
                  <a:srgbClr val="009FE3"/>
                </a:solidFill>
                <a:latin typeface="Arial Black" panose="020B0A04020102020204" pitchFamily="34" charset="0"/>
                <a:cs typeface="Arial" pitchFamily="34" charset="0"/>
              </a:rPr>
              <a:t>Ă</a:t>
            </a:r>
          </a:p>
          <a:p>
            <a:pPr algn="ctr"/>
            <a:r>
              <a:rPr lang="en-US" sz="2800" b="1" dirty="0">
                <a:solidFill>
                  <a:srgbClr val="009FE3"/>
                </a:solidFill>
                <a:latin typeface="Arial Black" panose="020B0A04020102020204" pitchFamily="34" charset="0"/>
                <a:cs typeface="Arial" pitchFamily="34" charset="0"/>
              </a:rPr>
              <a:t>DE</a:t>
            </a:r>
            <a:r>
              <a:rPr lang="ro-RO" sz="2800" b="1" dirty="0">
                <a:solidFill>
                  <a:srgbClr val="009FE3"/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009FE3"/>
                </a:solidFill>
                <a:latin typeface="Arial Black" panose="020B0A04020102020204" pitchFamily="34" charset="0"/>
                <a:cs typeface="Arial" pitchFamily="34" charset="0"/>
              </a:rPr>
              <a:t>SHOPPING, </a:t>
            </a:r>
            <a:r>
              <a:rPr lang="en-US" sz="2800" b="1" dirty="0" err="1">
                <a:solidFill>
                  <a:srgbClr val="009FE3"/>
                </a:solidFill>
                <a:latin typeface="Arial Black" panose="020B0A04020102020204" pitchFamily="34" charset="0"/>
                <a:cs typeface="Arial" pitchFamily="34" charset="0"/>
              </a:rPr>
              <a:t>RELAXARE</a:t>
            </a:r>
            <a:r>
              <a:rPr lang="en-US" sz="2800" b="1" dirty="0">
                <a:solidFill>
                  <a:srgbClr val="009FE3"/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ro-RO" sz="2800" b="1" dirty="0">
                <a:solidFill>
                  <a:srgbClr val="009FE3"/>
                </a:solidFill>
                <a:latin typeface="Arial Black" panose="020B0A04020102020204" pitchFamily="34" charset="0"/>
                <a:cs typeface="Arial" pitchFamily="34" charset="0"/>
              </a:rPr>
              <a:t>Ș</a:t>
            </a:r>
            <a:r>
              <a:rPr lang="en-US" sz="2800" b="1" dirty="0">
                <a:solidFill>
                  <a:srgbClr val="009FE3"/>
                </a:solidFill>
                <a:latin typeface="Arial Black" panose="020B0A04020102020204" pitchFamily="34" charset="0"/>
                <a:cs typeface="Arial" pitchFamily="34" charset="0"/>
              </a:rPr>
              <a:t>I </a:t>
            </a:r>
            <a:r>
              <a:rPr lang="en-US" sz="2800" b="1" dirty="0" err="1">
                <a:solidFill>
                  <a:srgbClr val="009FE3"/>
                </a:solidFill>
                <a:latin typeface="Arial Black" panose="020B0A04020102020204" pitchFamily="34" charset="0"/>
                <a:cs typeface="Arial" pitchFamily="34" charset="0"/>
              </a:rPr>
              <a:t>DISTRAC</a:t>
            </a:r>
            <a:r>
              <a:rPr lang="ro-RO" sz="2800" b="1" dirty="0">
                <a:solidFill>
                  <a:srgbClr val="009FE3"/>
                </a:solidFill>
                <a:latin typeface="Arial Black" panose="020B0A04020102020204" pitchFamily="34" charset="0"/>
                <a:cs typeface="Arial" pitchFamily="34" charset="0"/>
              </a:rPr>
              <a:t>Ț</a:t>
            </a:r>
            <a:r>
              <a:rPr lang="en-US" sz="2800" b="1" dirty="0">
                <a:solidFill>
                  <a:srgbClr val="009FE3"/>
                </a:solidFill>
                <a:latin typeface="Arial Black" panose="020B0A04020102020204" pitchFamily="34" charset="0"/>
                <a:cs typeface="Arial" pitchFamily="34" charset="0"/>
              </a:rPr>
              <a:t>IE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8F84F75-2C32-F531-58F9-47F92A26A3F4}"/>
              </a:ext>
            </a:extLst>
          </p:cNvPr>
          <p:cNvSpPr txBox="1"/>
          <p:nvPr/>
        </p:nvSpPr>
        <p:spPr>
          <a:xfrm>
            <a:off x="2056562" y="1192186"/>
            <a:ext cx="807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</a:rPr>
              <a:t>AFI EUROPE ROMANIA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</a:rPr>
              <a:t>PREZINT</a:t>
            </a:r>
            <a:r>
              <a:rPr lang="ro-RO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</a:rPr>
              <a:t>Ă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413457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:fade/>
      </p:transition>
    </mc:Choice>
    <mc:Fallback xmlns="">
      <p:transition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/>
      <p:bldP spid="2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118</Words>
  <Application>Microsoft Office PowerPoint</Application>
  <PresentationFormat>Custom</PresentationFormat>
  <Paragraphs>31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+40 21 412 02 20     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Nicoleta Ionda</dc:creator>
  <cp:lastModifiedBy>Fana</cp:lastModifiedBy>
  <cp:revision>31</cp:revision>
  <dcterms:created xsi:type="dcterms:W3CDTF">2022-07-26T10:43:32Z</dcterms:created>
  <dcterms:modified xsi:type="dcterms:W3CDTF">2022-09-01T11:31:20Z</dcterms:modified>
</cp:coreProperties>
</file>