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7" r:id="rId2"/>
    <p:sldId id="380" r:id="rId3"/>
    <p:sldId id="376" r:id="rId4"/>
    <p:sldId id="379" r:id="rId5"/>
    <p:sldId id="381" r:id="rId6"/>
    <p:sldId id="306" r:id="rId7"/>
    <p:sldId id="259" r:id="rId8"/>
    <p:sldId id="279" r:id="rId9"/>
    <p:sldId id="271" r:id="rId10"/>
    <p:sldId id="324" r:id="rId11"/>
    <p:sldId id="301" r:id="rId12"/>
    <p:sldId id="280" r:id="rId13"/>
    <p:sldId id="322" r:id="rId14"/>
    <p:sldId id="292" r:id="rId15"/>
    <p:sldId id="326" r:id="rId16"/>
    <p:sldId id="332" r:id="rId17"/>
    <p:sldId id="335" r:id="rId18"/>
    <p:sldId id="339" r:id="rId19"/>
    <p:sldId id="283" r:id="rId20"/>
    <p:sldId id="284" r:id="rId21"/>
    <p:sldId id="375" r:id="rId22"/>
    <p:sldId id="384" r:id="rId23"/>
    <p:sldId id="382" r:id="rId24"/>
    <p:sldId id="270" r:id="rId25"/>
    <p:sldId id="323" r:id="rId26"/>
    <p:sldId id="319" r:id="rId27"/>
    <p:sldId id="272" r:id="rId28"/>
    <p:sldId id="356" r:id="rId29"/>
    <p:sldId id="273" r:id="rId30"/>
    <p:sldId id="274" r:id="rId31"/>
    <p:sldId id="275" r:id="rId32"/>
    <p:sldId id="276" r:id="rId33"/>
    <p:sldId id="277" r:id="rId34"/>
    <p:sldId id="363" r:id="rId35"/>
    <p:sldId id="364" r:id="rId36"/>
    <p:sldId id="365" r:id="rId37"/>
    <p:sldId id="278" r:id="rId38"/>
    <p:sldId id="281" r:id="rId39"/>
    <p:sldId id="290" r:id="rId40"/>
    <p:sldId id="333" r:id="rId41"/>
    <p:sldId id="334" r:id="rId42"/>
    <p:sldId id="336" r:id="rId43"/>
    <p:sldId id="337" r:id="rId44"/>
    <p:sldId id="338" r:id="rId45"/>
    <p:sldId id="340" r:id="rId46"/>
    <p:sldId id="341" r:id="rId47"/>
    <p:sldId id="297" r:id="rId48"/>
    <p:sldId id="299" r:id="rId49"/>
    <p:sldId id="343" r:id="rId50"/>
    <p:sldId id="345" r:id="rId51"/>
    <p:sldId id="366" r:id="rId52"/>
    <p:sldId id="383" r:id="rId53"/>
    <p:sldId id="314" r:id="rId54"/>
    <p:sldId id="317" r:id="rId55"/>
    <p:sldId id="318" r:id="rId56"/>
    <p:sldId id="312" r:id="rId57"/>
    <p:sldId id="346" r:id="rId58"/>
    <p:sldId id="347" r:id="rId59"/>
    <p:sldId id="348" r:id="rId60"/>
    <p:sldId id="351" r:id="rId61"/>
    <p:sldId id="352" r:id="rId62"/>
    <p:sldId id="373" r:id="rId63"/>
    <p:sldId id="368" r:id="rId64"/>
    <p:sldId id="370" r:id="rId65"/>
    <p:sldId id="378" r:id="rId66"/>
    <p:sldId id="258" r:id="rId67"/>
  </p:sldIdLst>
  <p:sldSz cx="9144000" cy="6858000" type="screen4x3"/>
  <p:notesSz cx="68199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a" id="{0F14A123-8F7B-4661-9383-3ADCB4923050}">
          <p14:sldIdLst>
            <p14:sldId id="257"/>
            <p14:sldId id="380"/>
          </p14:sldIdLst>
        </p14:section>
        <p14:section name="Tabel" id="{1BECC3EF-6D90-43CC-8E61-6E806BF51CE4}">
          <p14:sldIdLst>
            <p14:sldId id="376"/>
            <p14:sldId id="379"/>
            <p14:sldId id="381"/>
            <p14:sldId id="306"/>
            <p14:sldId id="259"/>
            <p14:sldId id="279"/>
            <p14:sldId id="271"/>
            <p14:sldId id="324"/>
            <p14:sldId id="301"/>
            <p14:sldId id="280"/>
            <p14:sldId id="322"/>
            <p14:sldId id="292"/>
            <p14:sldId id="326"/>
            <p14:sldId id="332"/>
            <p14:sldId id="335"/>
            <p14:sldId id="339"/>
            <p14:sldId id="283"/>
            <p14:sldId id="284"/>
            <p14:sldId id="375"/>
            <p14:sldId id="384"/>
            <p14:sldId id="382"/>
            <p14:sldId id="270"/>
            <p14:sldId id="323"/>
            <p14:sldId id="319"/>
            <p14:sldId id="272"/>
            <p14:sldId id="356"/>
            <p14:sldId id="273"/>
            <p14:sldId id="274"/>
            <p14:sldId id="275"/>
            <p14:sldId id="276"/>
            <p14:sldId id="277"/>
            <p14:sldId id="363"/>
            <p14:sldId id="364"/>
            <p14:sldId id="365"/>
            <p14:sldId id="278"/>
            <p14:sldId id="281"/>
            <p14:sldId id="290"/>
            <p14:sldId id="333"/>
            <p14:sldId id="334"/>
            <p14:sldId id="336"/>
            <p14:sldId id="337"/>
            <p14:sldId id="338"/>
            <p14:sldId id="340"/>
            <p14:sldId id="341"/>
            <p14:sldId id="297"/>
            <p14:sldId id="299"/>
            <p14:sldId id="343"/>
            <p14:sldId id="345"/>
            <p14:sldId id="366"/>
            <p14:sldId id="383"/>
            <p14:sldId id="314"/>
            <p14:sldId id="317"/>
            <p14:sldId id="318"/>
            <p14:sldId id="312"/>
            <p14:sldId id="346"/>
            <p14:sldId id="347"/>
            <p14:sldId id="348"/>
            <p14:sldId id="351"/>
            <p14:sldId id="352"/>
            <p14:sldId id="373"/>
            <p14:sldId id="368"/>
            <p14:sldId id="370"/>
            <p14:sldId id="378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59B"/>
    <a:srgbClr val="95D0FF"/>
    <a:srgbClr val="344A6C"/>
    <a:srgbClr val="FE8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18" autoAdjust="0"/>
  </p:normalViewPr>
  <p:slideViewPr>
    <p:cSldViewPr>
      <p:cViewPr>
        <p:scale>
          <a:sx n="120" d="100"/>
          <a:sy n="120" d="100"/>
        </p:scale>
        <p:origin x="66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1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FDFD7-CED9-404E-94A3-482EB9FD50F1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7416"/>
            <a:ext cx="545592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8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33108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66601-64F9-41E4-9DF2-DACC6B8D77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59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F13BF-CCC4-4685-A902-9BEB9BB6C6F9}" type="slidenum">
              <a:rPr lang="ro-RO" smtClean="0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4845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adailydigital.com/2020/top-news/railway-used-as-hospitals-to-treat-patients-for-covid19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deiwantthat.com/gear/computers/6-pack-of-amazon-fire-tablets.asp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emf"/><Relationship Id="rId5" Type="http://schemas.openxmlformats.org/officeDocument/2006/relationships/package" Target="../embeddings/Microsoft_PowerPoint_Slide.sldx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C97692A6-AC2F-4DA0-9952-754E5A8F4D80}"/>
              </a:ext>
            </a:extLst>
          </p:cNvPr>
          <p:cNvSpPr txBox="1"/>
          <p:nvPr/>
        </p:nvSpPr>
        <p:spPr>
          <a:xfrm>
            <a:off x="1600200" y="4263806"/>
            <a:ext cx="5404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itchFamily="18" charset="0"/>
              </a:rPr>
              <a:t>MUNICIPIUL ARAD</a:t>
            </a:r>
            <a:endParaRPr lang="ro-RO" sz="4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2" name="CasetăText 41">
            <a:extLst>
              <a:ext uri="{FF2B5EF4-FFF2-40B4-BE49-F238E27FC236}">
                <a16:creationId xmlns:a16="http://schemas.microsoft.com/office/drawing/2014/main" id="{6F712CA2-3486-4D12-8D5F-B9DEC15F6BBC}"/>
              </a:ext>
            </a:extLst>
          </p:cNvPr>
          <p:cNvSpPr txBox="1"/>
          <p:nvPr/>
        </p:nvSpPr>
        <p:spPr>
          <a:xfrm>
            <a:off x="2405890" y="5943600"/>
            <a:ext cx="402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DE2E9606-91A7-4550-8D9D-6FDF774F2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41" y="5146874"/>
            <a:ext cx="488517" cy="720526"/>
          </a:xfrm>
          <a:prstGeom prst="rect">
            <a:avLst/>
          </a:prstGeom>
        </p:spPr>
      </p:pic>
      <p:pic>
        <p:nvPicPr>
          <p:cNvPr id="43" name="Imagine 42">
            <a:extLst>
              <a:ext uri="{FF2B5EF4-FFF2-40B4-BE49-F238E27FC236}">
                <a16:creationId xmlns:a16="http://schemas.microsoft.com/office/drawing/2014/main" id="{AF2ADF2C-2B91-4083-B1B5-B69E205C3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534400" cy="4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2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343400" cy="5181600"/>
          </a:xfrm>
        </p:spPr>
        <p:txBody>
          <a:bodyPr>
            <a:normAutofit lnSpcReduction="10000"/>
          </a:bodyPr>
          <a:lstStyle/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amenajare parcuri copii;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parcuri chinologice;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terenuri sport cu suprafața din gazon, tartan sau stirol (fotbal, baschet, handbal, volei, tenis), dotate cu gradene și vestiare cu duș;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parcări cu dale înierbate și drumuri acces;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zonă administrativă (drum, parcare, container birou);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instalații electrice, sanitare, irigat, instalație curenți slabi, wi-fi și sonorizare.</a:t>
            </a:r>
          </a:p>
          <a:p>
            <a:pPr marL="0" indent="0">
              <a:buNone/>
            </a:pPr>
            <a:r>
              <a:rPr lang="ro-RO" sz="2000" b="1" dirty="0">
                <a:latin typeface="Cambria" pitchFamily="18" charset="0"/>
                <a:ea typeface="ＭＳ Ｐゴシック" charset="0"/>
              </a:rPr>
              <a:t> Suprafață amenajată = 281.727 mp</a:t>
            </a:r>
            <a:endParaRPr lang="en-GB" sz="2000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191000" cy="624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3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7651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CLĂDIRE COLEGIUL NAȚIONAL ELENA GHIBA BIRTA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4876800" cy="5486399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14.301.134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14.901.559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Lucrările propuse a se realiza sunt următoarele: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Consolidare elemente structură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Reabilitarea fațadelor 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Reparații interioare la sălile de clasă și spații conexe, inclusiv instalații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Accesibilizare clădire și dotări </a:t>
            </a:r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63B0E770-A390-471C-B581-C71AD9E56E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810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AF089CE2-6E37-4068-A334-99572F4530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78" y="3886200"/>
            <a:ext cx="3924822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56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8763000" cy="8382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Achizitie aparatur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medicala pentru spital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76200" y="533400"/>
            <a:ext cx="3276600" cy="6477000"/>
          </a:xfrm>
        </p:spPr>
        <p:txBody>
          <a:bodyPr>
            <a:noAutofit/>
          </a:bodyPr>
          <a:lstStyle/>
          <a:p>
            <a:r>
              <a:rPr lang="ro-RO" sz="1200" dirty="0">
                <a:latin typeface="Cambria" pitchFamily="18" charset="0"/>
              </a:rPr>
              <a:t>Sursă de finanțare: POIM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12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1200" b="1" dirty="0">
                <a:solidFill>
                  <a:srgbClr val="0070C0"/>
                </a:solidFill>
                <a:latin typeface="Cambria" pitchFamily="18" charset="0"/>
              </a:rPr>
              <a:t>13.317.013,06  lei</a:t>
            </a:r>
            <a:endParaRPr lang="ro-RO" sz="12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1200" dirty="0">
                <a:latin typeface="Cambria" pitchFamily="18" charset="0"/>
              </a:rPr>
              <a:t>Perioada de implementare: 11 luni</a:t>
            </a:r>
          </a:p>
          <a:p>
            <a:r>
              <a:rPr lang="ro-RO" sz="1200" dirty="0">
                <a:latin typeface="Cambria" pitchFamily="18" charset="0"/>
              </a:rPr>
              <a:t>Valoare: </a:t>
            </a:r>
            <a:r>
              <a:rPr lang="ro-RO" sz="12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13.317.013,06  lei</a:t>
            </a:r>
          </a:p>
          <a:p>
            <a:r>
              <a:rPr lang="ro-RO" sz="1200" dirty="0">
                <a:latin typeface="Cambria" pitchFamily="18" charset="0"/>
              </a:rPr>
              <a:t>Scurtă descriere:</a:t>
            </a:r>
            <a:endParaRPr lang="en-GB" sz="1200" dirty="0">
              <a:latin typeface="Cambria" pitchFamily="18" charset="0"/>
            </a:endParaRP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1200" dirty="0">
                <a:latin typeface="Cambria" pitchFamily="18" charset="0"/>
                <a:cs typeface="Arial" charset="0"/>
              </a:rPr>
              <a:t>Dotarea cu echipamente medicale a Spitalului Clinic Județean de Urgență Arad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1200" b="1" dirty="0">
                <a:latin typeface="Cambria" pitchFamily="18" charset="0"/>
                <a:cs typeface="Arial" charset="0"/>
              </a:rPr>
              <a:t>Se achiziționează un număr de </a:t>
            </a:r>
            <a:r>
              <a:rPr lang="en-US" sz="1200" b="1" dirty="0">
                <a:latin typeface="Cambria" pitchFamily="18" charset="0"/>
                <a:cs typeface="Arial" charset="0"/>
              </a:rPr>
              <a:t>3</a:t>
            </a:r>
            <a:r>
              <a:rPr lang="ro-RO" sz="1200" b="1" dirty="0">
                <a:latin typeface="Cambria" pitchFamily="18" charset="0"/>
                <a:cs typeface="Arial" charset="0"/>
              </a:rPr>
              <a:t>8</a:t>
            </a:r>
            <a:r>
              <a:rPr lang="en-US" sz="1200" b="1" dirty="0">
                <a:latin typeface="Cambria" pitchFamily="18" charset="0"/>
                <a:cs typeface="Arial" charset="0"/>
              </a:rPr>
              <a:t>1</a:t>
            </a:r>
            <a:r>
              <a:rPr lang="ro-RO" sz="1200" b="1" dirty="0">
                <a:latin typeface="Cambria" pitchFamily="18" charset="0"/>
                <a:cs typeface="Arial" charset="0"/>
              </a:rPr>
              <a:t> bucăți echipamente</a:t>
            </a:r>
            <a:r>
              <a:rPr lang="en-US" sz="1200" b="1" dirty="0">
                <a:latin typeface="Cambria" pitchFamily="18" charset="0"/>
                <a:cs typeface="Arial" charset="0"/>
              </a:rPr>
              <a:t>.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1200" b="1" dirty="0">
                <a:latin typeface="Cambria" pitchFamily="18" charset="0"/>
              </a:rPr>
              <a:t>-</a:t>
            </a:r>
            <a:r>
              <a:rPr lang="vi-VN" sz="1200" b="1" dirty="0">
                <a:latin typeface="Cambria" pitchFamily="18" charset="0"/>
              </a:rPr>
              <a:t>Pat terapie intensivă de înaltă performanță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Infusomat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Aparat de ventilație mecanică 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Sistem de resuscitare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Sistem de încălzire sânge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Monitor funcții vitale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Stație centrală de monitorizare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-Elevator pacienți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Laringoscop lamă flexibilă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Tărgi pentru transport pacienți (premium)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Concentrator de oxigen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Masă de resuscitare nou născuți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Ecograf portabil cu sondă abdominală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Aparat de anestezie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Motor chirurgical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Electrocauter cu argon plasmă coagular</a:t>
            </a:r>
            <a:endParaRPr lang="en-GB" sz="1200" b="1" dirty="0">
              <a:latin typeface="Cambria" pitchFamily="18" charset="0"/>
            </a:endParaRPr>
          </a:p>
        </p:txBody>
      </p:sp>
      <p:pic>
        <p:nvPicPr>
          <p:cNvPr id="9" name="Imagine 8">
            <a:extLst>
              <a:ext uri="{FF2B5EF4-FFF2-40B4-BE49-F238E27FC236}">
                <a16:creationId xmlns:a16="http://schemas.microsoft.com/office/drawing/2014/main" id="{C7CD631B-5E59-4939-A2EF-1DB36FF22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00400" y="1004169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90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69"/>
            <a:ext cx="7467600" cy="896431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Achizitionare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echipamente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it </a:t>
            </a:r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pentru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scoli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066800"/>
            <a:ext cx="3886200" cy="5697031"/>
          </a:xfrm>
        </p:spPr>
        <p:txBody>
          <a:bodyPr>
            <a:normAutofit fontScale="92500" lnSpcReduction="2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PO</a:t>
            </a:r>
            <a:r>
              <a:rPr lang="en-US" sz="2000" dirty="0">
                <a:latin typeface="Cambria" pitchFamily="18" charset="0"/>
              </a:rPr>
              <a:t>C</a:t>
            </a:r>
            <a:endParaRPr lang="ro-RO" sz="2000" dirty="0">
              <a:solidFill>
                <a:srgbClr val="FF0000"/>
              </a:solidFill>
              <a:latin typeface="Cambria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35.582.149,32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35.582.149,32 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Achiziție de hardware TIC respectiv tablete pentru uz școlar cu acces la internet, precum și a altor echipamente/dispozitive electronice  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2000" b="1" dirty="0">
                <a:latin typeface="Cambria" pitchFamily="18" charset="0"/>
                <a:cs typeface="Arial" charset="0"/>
              </a:rPr>
              <a:t>Număr tablete: 18.166</a:t>
            </a:r>
            <a:endParaRPr lang="en-US" sz="2000" b="1" dirty="0">
              <a:latin typeface="Cambria" pitchFamily="18" charset="0"/>
              <a:cs typeface="Arial" charset="0"/>
            </a:endParaRP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2000" b="1" dirty="0">
                <a:latin typeface="Cambria" pitchFamily="18" charset="0"/>
                <a:cs typeface="Arial" charset="0"/>
              </a:rPr>
              <a:t>Alte </a:t>
            </a:r>
            <a:r>
              <a:rPr lang="en-US" sz="2000" b="1" dirty="0" err="1">
                <a:latin typeface="Cambria" pitchFamily="18" charset="0"/>
                <a:cs typeface="Arial" charset="0"/>
              </a:rPr>
              <a:t>dispo</a:t>
            </a:r>
            <a:r>
              <a:rPr lang="ro-RO" sz="2000" b="1" dirty="0">
                <a:latin typeface="Cambria" pitchFamily="18" charset="0"/>
                <a:cs typeface="Arial" charset="0"/>
              </a:rPr>
              <a:t>z</a:t>
            </a:r>
            <a:r>
              <a:rPr lang="en-US" sz="2000" b="1" dirty="0" err="1">
                <a:latin typeface="Cambria" pitchFamily="18" charset="0"/>
                <a:cs typeface="Arial" charset="0"/>
              </a:rPr>
              <a:t>itive</a:t>
            </a:r>
            <a:r>
              <a:rPr lang="en-US" sz="2000" b="1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>
                <a:latin typeface="Cambria" pitchFamily="18" charset="0"/>
                <a:cs typeface="Arial" charset="0"/>
              </a:rPr>
              <a:t>(</a:t>
            </a:r>
            <a:r>
              <a:rPr lang="ro-RO" sz="2000" dirty="0">
                <a:latin typeface="Cambria" pitchFamily="18" charset="0"/>
                <a:cs typeface="Arial" charset="0"/>
              </a:rPr>
              <a:t>tablă interactivă, router, proiector, ecran de protecție, camere web): </a:t>
            </a:r>
            <a:r>
              <a:rPr lang="ro-RO" sz="2000" b="1" dirty="0">
                <a:latin typeface="Cambria" pitchFamily="18" charset="0"/>
                <a:cs typeface="Arial" charset="0"/>
              </a:rPr>
              <a:t>1907 bucăți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Sistem management  dispozitive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53830D20-FE3A-4AFF-9711-F46BE4F2D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19600" y="1143000"/>
            <a:ext cx="5029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53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Regenerare urbană a spațiilor din zona blocurilor din cartierele Alfa, Faleza Mureș, Confecții, Micălaca, Vlaicu și centru, inclusiv zona protejată din Municipiul Arad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399" y="1600200"/>
            <a:ext cx="5265821" cy="5105399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credit extern (BERD) + buget local: </a:t>
            </a: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Credit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20.000.000 EUR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35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latin typeface="Cambria" pitchFamily="18" charset="0"/>
                <a:cs typeface="Arial" panose="020B0604020202020204" pitchFamily="34" charset="0"/>
              </a:rPr>
              <a:t>146.241.000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Amenajarea parcărilor la sol în cartiere: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I Cartier Alfa: 1.1800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II Cartier Confecții: 306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III Cartier Vlaicu dreapta: 554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IV Cartier Vlaicu stânga: 357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V Cartier Micălaca 100-200: 1.355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VI Cartier Micălaca 300: 637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VII Cartier Micălaca 500-700: 722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VIII  Centru: 406  parcări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BFE16DF-2B60-4AC1-9865-D0474542E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21" y="4190999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81710FBE-94DA-4BD3-A9B8-73C656CE5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33" y="1905000"/>
            <a:ext cx="3697705" cy="20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948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43434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4191000" cy="6248400"/>
          </a:xfrm>
        </p:spPr>
        <p:txBody>
          <a:bodyPr>
            <a:normAutofit/>
          </a:bodyPr>
          <a:lstStyle/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Realizarea  a 8 parcări de tip Fast-Park: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Cambria" pitchFamily="18" charset="0"/>
                <a:cs typeface="Arial" charset="0"/>
              </a:rPr>
              <a:t>- </a:t>
            </a:r>
            <a:r>
              <a:rPr lang="en-US" sz="2000" dirty="0" err="1">
                <a:latin typeface="Cambria" pitchFamily="18" charset="0"/>
                <a:cs typeface="Arial" charset="0"/>
              </a:rPr>
              <a:t>Utilit</a:t>
            </a:r>
            <a:r>
              <a:rPr lang="ro-RO" sz="2000" dirty="0" err="1">
                <a:latin typeface="Cambria" pitchFamily="18" charset="0"/>
                <a:cs typeface="Arial" charset="0"/>
              </a:rPr>
              <a:t>ăți</a:t>
            </a:r>
            <a:r>
              <a:rPr lang="ro-RO" sz="2000" dirty="0">
                <a:latin typeface="Cambria" pitchFamily="18" charset="0"/>
                <a:cs typeface="Arial" charset="0"/>
              </a:rPr>
              <a:t> Fast-Park: Rețea de canalizare pluvială, sistem de iluminat electric, sistem de degivrare rampe, instalație de stingere a incendiilor.</a:t>
            </a:r>
            <a:endParaRPr lang="en-US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Realizarea de locuri de joacă/recreere: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Realizarea de zone verzi: 84.725,19m²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Suprafața carosabilă: 215.936 m²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Suprafața de trotuare: 43.591 m²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Canalizare pluvială:  16.769 m²</a:t>
            </a:r>
          </a:p>
        </p:txBody>
      </p:sp>
    </p:spTree>
    <p:extLst>
      <p:ext uri="{BB962C8B-B14F-4D97-AF65-F5344CB8AC3E}">
        <p14:creationId xmlns:p14="http://schemas.microsoft.com/office/powerpoint/2010/main" val="1795209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loc de joacă și teren de sport în Parcul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Gai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686509"/>
            <a:ext cx="4267200" cy="594289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5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1.031.339,77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Loc de joacă:  S =  462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Pardoseli – covor de cauciuc turnat – 8 culori diferite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-Modul de joacă 12x8 m, leagăne, hinte, etc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-Teren de sport multifuncțional (minifotbal, handbal, baschet, tenis, volei) , Suprafață = 500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Dotări:  porți minifotbal cu panou de baschet deasupra, volei, tenis.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6" name="Picture 32">
            <a:extLst>
              <a:ext uri="{FF2B5EF4-FFF2-40B4-BE49-F238E27FC236}">
                <a16:creationId xmlns:a16="http://schemas.microsoft.com/office/drawing/2014/main" id="{D5FF8549-FFDC-4EEE-B352-C10A67EF3E9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0630"/>
            <a:ext cx="4100512" cy="228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30B3B513-A969-4590-823F-F7FB694C4A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23" y="3580692"/>
            <a:ext cx="4100512" cy="2803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827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Extindere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spatiu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la Liceul Baptist „Alexa Popovici”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printr-un modul mobil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170.000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Sc = 180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3074" name="Picture 2" descr="C:\Users\Oana\Desktop\d9e29f6c-ee1e-46ca-bb40-d91139e3d4e7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25752"/>
            <a:ext cx="6324600" cy="44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06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Utilități zona de locuințe Micălaca Est iii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6096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9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595.861,45 lei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61D5D-A122-4FEB-B2C9-D2ED034DA5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54380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000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199" y="-152399"/>
            <a:ext cx="9677400" cy="1143000"/>
          </a:xfrm>
        </p:spPr>
        <p:txBody>
          <a:bodyPr>
            <a:noAutofit/>
          </a:bodyPr>
          <a:lstStyle/>
          <a:p>
            <a:pPr algn="ctr"/>
            <a:r>
              <a:rPr lang="ro-RO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P</a:t>
            </a:r>
            <a:r>
              <a:rPr lang="en-US" sz="26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roiectare</a:t>
            </a:r>
            <a:r>
              <a:rPr lang="en-US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T</a:t>
            </a:r>
            <a:r>
              <a:rPr lang="en-US" sz="26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ehnica</a:t>
            </a:r>
            <a:r>
              <a:rPr lang="en-US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Remodelarea Bulevardului Revoluției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5057" y="762000"/>
            <a:ext cx="7620000" cy="5867399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POAT+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143.868.025 lei 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19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5.749.842 lei 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B80CE4B7-82FC-464F-B766-6207E28F33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5" y="2286000"/>
            <a:ext cx="807720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6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153400" cy="1828800"/>
          </a:xfrm>
        </p:spPr>
        <p:txBody>
          <a:bodyPr>
            <a:normAutofit/>
          </a:bodyPr>
          <a:lstStyle/>
          <a:p>
            <a:pPr algn="ctr"/>
            <a:r>
              <a:rPr lang="it-IT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PROIECTE FINALIZATE</a:t>
            </a:r>
            <a:br>
              <a:rPr lang="it-IT" dirty="0"/>
            </a:b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135908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8572500" cy="1265238"/>
          </a:xfrm>
        </p:spPr>
        <p:txBody>
          <a:bodyPr>
            <a:noAutofit/>
          </a:bodyPr>
          <a:lstStyle/>
          <a:p>
            <a:pPr algn="ctr"/>
            <a:r>
              <a:rPr lang="ro-RO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P</a:t>
            </a:r>
            <a:r>
              <a:rPr lang="en-US" sz="24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roiectare</a:t>
            </a:r>
            <a:r>
              <a:rPr lang="en-US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T</a:t>
            </a:r>
            <a:r>
              <a:rPr lang="en-US" sz="24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ehnica</a:t>
            </a:r>
            <a:r>
              <a:rPr lang="en-US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Amenajarea Malurilor Mureșului pe Tronsonul Cuprins între Parcul Europa și Podul Decebal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001000" cy="51815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POAT+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578.995,83 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1.067.250 lei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D8BEA8F8-6C3A-4681-8052-B789EF42B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71800"/>
            <a:ext cx="7696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9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TERMOFICARE ÎN ARAD – Reabilitarea rețelei de transport și distribuție a energiei termice în Arad și transformarea punctului termic din cartierul Aradul Nou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6248400" cy="48005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31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30.588.950 lei</a:t>
            </a:r>
          </a:p>
        </p:txBody>
      </p:sp>
      <p:pic>
        <p:nvPicPr>
          <p:cNvPr id="4" name="Picture 50">
            <a:extLst>
              <a:ext uri="{FF2B5EF4-FFF2-40B4-BE49-F238E27FC236}">
                <a16:creationId xmlns:a16="http://schemas.microsoft.com/office/drawing/2014/main" id="{2F048A48-34F5-4CD1-B352-BA15E6D50C9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73152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40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4175"/>
            <a:ext cx="9144000" cy="986425"/>
          </a:xfrm>
        </p:spPr>
        <p:txBody>
          <a:bodyPr>
            <a:normAutofit/>
          </a:bodyPr>
          <a:lstStyle/>
          <a:p>
            <a:r>
              <a:rPr lang="ro-RO" sz="2500" b="1" i="1" dirty="0"/>
              <a:t>REFACERE TREPTE PARC MALUL MURESULUI</a:t>
            </a:r>
            <a:br>
              <a:rPr lang="ro-RO" sz="2500" dirty="0"/>
            </a:br>
            <a:endParaRPr lang="ro-RO" sz="2500" dirty="0"/>
          </a:p>
        </p:txBody>
      </p:sp>
      <p:pic>
        <p:nvPicPr>
          <p:cNvPr id="2050" name="Picture 2" descr="C:\Users\Oana\Desktop\3ce01f49-290f-4b90-a8bc-3f24dde24560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095851"/>
            <a:ext cx="5486400" cy="58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ana\Desktop\cad877f5-33a7-4ea7-90a6-f191f630e0cc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95851"/>
            <a:ext cx="4876800" cy="72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5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2514600"/>
            <a:ext cx="7391400" cy="960438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PROIECTE PE TERMEN MEDIU</a:t>
            </a:r>
            <a:endParaRPr lang="ro-RO" sz="36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12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53400" cy="1371600"/>
          </a:xfrm>
        </p:spPr>
        <p:txBody>
          <a:bodyPr>
            <a:noAutofit/>
          </a:bodyPr>
          <a:lstStyle/>
          <a:p>
            <a:pPr algn="ctr"/>
            <a:r>
              <a:rPr lang="it-IT" sz="32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Realizare proiect Podul Andrei Saguna</a:t>
            </a:r>
            <a:br>
              <a:rPr lang="it-IT" sz="32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br>
              <a:rPr lang="ro-RO" sz="32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32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6629400" cy="51816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68.074.336,12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49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227.398.838,11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-Lucrări de construire și modernizare a infrastructurii rutiere: str. Economului, Ctin Ticu Dumitrescu, A.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ro-RO" sz="2000" dirty="0">
                <a:latin typeface="Cambria" pitchFamily="18" charset="0"/>
                <a:cs typeface="Arial" charset="0"/>
              </a:rPr>
              <a:t>Șaguna (după dig);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-Construirea unui pod nou peste Râul Mureș;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-Amenajarea a două stații reîncărcare electrică  pentru autobuzele alimentate electric (2 stații);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10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28600"/>
            <a:ext cx="7543800" cy="5029200"/>
          </a:xfrm>
        </p:spPr>
        <p:txBody>
          <a:bodyPr/>
          <a:lstStyle/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-Stații de transport public construite/modernizate/reabilitate (17 stații modernizate și 6 stații construite);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</a:t>
            </a:r>
            <a:r>
              <a:rPr lang="ro-RO" sz="2000" dirty="0">
                <a:latin typeface="Cambria" pitchFamily="18" charset="0"/>
                <a:cs typeface="Arial" charset="0"/>
              </a:rPr>
              <a:t>Sisteme de management al traficului precum și sisteme de transport inteligente create/modernizate/extinse (20 intersecții semaforizate);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-Aliniamente de arbori și arbuști plantați (300 buc);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-Implementare sistem de închiriere biciclete;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Achiziție 10 autobuze electrice;</a:t>
            </a:r>
            <a:endParaRPr lang="en-GB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EDB9FC6-3FDC-494B-B886-E5972C9229B2}"/>
              </a:ext>
            </a:extLst>
          </p:cNvPr>
          <p:cNvPicPr>
            <a:picLocks noGr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429000"/>
            <a:ext cx="365760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230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69514" cy="16764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Achiziție material rulant electric, 4 tramvaie dublă articulație capacitate mare și 6 tramvaie vagon capacitate medie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9350" y="1904999"/>
            <a:ext cx="4876800" cy="468630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 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72.102.436,58 lei  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87.462.776,23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Achiziționarea a </a:t>
            </a:r>
            <a:r>
              <a:rPr lang="ro-RO" sz="2000" b="1" dirty="0">
                <a:latin typeface="Cambria" pitchFamily="18" charset="0"/>
                <a:cs typeface="Arial" charset="0"/>
              </a:rPr>
              <a:t>10 tramvaie noi</a:t>
            </a:r>
            <a:r>
              <a:rPr lang="ro-RO" sz="2000" dirty="0">
                <a:latin typeface="Cambria" pitchFamily="18" charset="0"/>
                <a:cs typeface="Arial" charset="0"/>
              </a:rPr>
              <a:t>, eficiente energetic, din care 4 tramvaie dublă articulație capacitate mare și 6 tramvaie vagon capacitate medie;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C3DB0876-3490-4AEF-9BC9-0897BEB5D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64" y="3657600"/>
            <a:ext cx="364065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08EB0B10-3CAE-45EA-851B-1746D3125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64" y="1614849"/>
            <a:ext cx="3500736" cy="1966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8866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7467600" cy="20574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Reconversia functionala si revitalizarea terenului din zona Micalaca 300 si transformarea lui in zona de agrement si petrecere a timpului liber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885950"/>
            <a:ext cx="8001000" cy="48768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8.225.937,49 lei</a:t>
            </a:r>
          </a:p>
          <a:p>
            <a:r>
              <a:rPr lang="ro-RO" sz="2000" dirty="0">
                <a:latin typeface="Cambria" pitchFamily="18" charset="0"/>
              </a:rPr>
              <a:t>Perioada de implementare: 31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10.251.890,08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 loc de joacă pentru copii, spațiu de socializare pentru vârstnici, loc de fitness și de ping – pong finisate cu covor de tartan colorat 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 Realizare zonă skateboard, loc pentru grătar, țarc pentru câini, loc de joacă pentru badminton și volei, cale de acces  în parc, alei pietonale, pistă de bicicliști și parcare înierbată;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Plantare material dendrologic si floricol</a:t>
            </a:r>
            <a:r>
              <a:rPr lang="en-US" sz="2000" dirty="0">
                <a:latin typeface="Cambria" pitchFamily="18" charset="0"/>
                <a:cs typeface="Arial" charset="0"/>
              </a:rPr>
              <a:t>;</a:t>
            </a:r>
            <a:endParaRPr lang="ro-RO" sz="2000" b="1" dirty="0">
              <a:latin typeface="Cambria" pitchFamily="18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26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81000"/>
            <a:ext cx="8229600" cy="4876800"/>
          </a:xfrm>
        </p:spPr>
        <p:txBody>
          <a:bodyPr>
            <a:noAutofit/>
          </a:bodyPr>
          <a:lstStyle/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 instalații electrice și instalații de alimentare cu apă și instalații de apă sistem de irigat</a:t>
            </a:r>
            <a:r>
              <a:rPr lang="en-US" sz="2000" dirty="0">
                <a:latin typeface="Cambria" pitchFamily="18" charset="0"/>
                <a:cs typeface="Arial" charset="0"/>
              </a:rPr>
              <a:t>;</a:t>
            </a: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Amplasare sistem de camere video  pentru supraveghere zonă și </a:t>
            </a:r>
            <a:r>
              <a:rPr lang="ro-RO" sz="2000" dirty="0" err="1">
                <a:latin typeface="Cambria" pitchFamily="18" charset="0"/>
                <a:cs typeface="Arial" charset="0"/>
              </a:rPr>
              <a:t>wi</a:t>
            </a:r>
            <a:r>
              <a:rPr lang="ro-RO" sz="2000" dirty="0">
                <a:latin typeface="Cambria" pitchFamily="18" charset="0"/>
                <a:cs typeface="Arial" charset="0"/>
              </a:rPr>
              <a:t>- fi;</a:t>
            </a:r>
          </a:p>
          <a:p>
            <a:pPr marL="0" indent="0">
              <a:buNone/>
            </a:pPr>
            <a:r>
              <a:rPr lang="ro-RO" sz="2000" b="1" dirty="0">
                <a:latin typeface="Cambria" pitchFamily="18" charset="0"/>
                <a:ea typeface="ＭＳ Ｐゴシック" charset="0"/>
              </a:rPr>
              <a:t>Suprafața spații verzi create: 47.000,00 mp</a:t>
            </a:r>
          </a:p>
        </p:txBody>
      </p:sp>
      <p:pic>
        <p:nvPicPr>
          <p:cNvPr id="6" name="Picture 35">
            <a:extLst>
              <a:ext uri="{FF2B5EF4-FFF2-40B4-BE49-F238E27FC236}">
                <a16:creationId xmlns:a16="http://schemas.microsoft.com/office/drawing/2014/main" id="{655C0CE5-64AA-4790-9379-B8AE6C62AF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7" y="2209800"/>
            <a:ext cx="6524625" cy="400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519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249362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Construire Centru multifunctional pentru persoane din zone urbane marginalizate - Zona Sezatorii Padurii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419600" cy="51054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6.752.053,72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44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6.889.850,73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Obiectivul de investiţii este destinat îmbunătăţirii serviciilor sociale, educaţionale şi cultural – recreative destinate persoanelor din zone urbane marginalizate.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Se va realiza un  Centru de zi pentru copii și un Centru Comunitar de servicii integrate pentru adulți.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44958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21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081087"/>
            <a:ext cx="3810001" cy="26527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>
          <a:xfrm>
            <a:off x="457200" y="228600"/>
            <a:ext cx="3657600" cy="658368"/>
          </a:xfrm>
        </p:spPr>
        <p:txBody>
          <a:bodyPr/>
          <a:lstStyle/>
          <a:p>
            <a:pPr algn="ctr"/>
            <a:r>
              <a:rPr lang="ro-RO" dirty="0"/>
              <a:t>Grădinița Curcubeul Copiilor 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343400" y="228600"/>
            <a:ext cx="3657600" cy="609600"/>
          </a:xfrm>
        </p:spPr>
        <p:txBody>
          <a:bodyPr/>
          <a:lstStyle/>
          <a:p>
            <a:r>
              <a:rPr lang="ro-RO" dirty="0"/>
              <a:t>Grădinița Prieteniei</a:t>
            </a:r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34015"/>
            <a:ext cx="3657599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0"/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4" y="1447800"/>
            <a:ext cx="3933825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87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890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Construire Centru multifunctional pentru persoane din zone urbane marginalizate - Zona Tarafului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5029200" cy="56388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5.071.015,87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25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5.217.693,50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construire centru cu un regim de înălțime P+1E;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-sistematizare spațiu exterior cu trotuare, parcări, platformă deșeuri, spații verzi și spații verzi plantate;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locuri de joacă pentru copii;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branșamente utilități;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instalații electrice,  semnalizare și alarmare incendiu, sanitare și  termice;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96196"/>
            <a:ext cx="3352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5">
            <a:extLst>
              <a:ext uri="{FF2B5EF4-FFF2-40B4-BE49-F238E27FC236}">
                <a16:creationId xmlns:a16="http://schemas.microsoft.com/office/drawing/2014/main" id="{BB80B911-E56E-403A-AB4B-F90914D2DF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733800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915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554162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 Macul Roșu, PT Pasaj, PT 6V, PT Ocsko Terezia - PT 6V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905000"/>
            <a:ext cx="4267200" cy="4495800"/>
          </a:xfrm>
        </p:spPr>
        <p:txBody>
          <a:bodyPr>
            <a:normAutofit fontScale="92500"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8.638.233,76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11.606.627,56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Punct termic echipat cu modul termic încălzire= 2 Buc. P=  3.000 KW/Buc.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Modul termic a,c.m. = 2 Buc.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P= 600KW/Buc.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Rețea termică de distribuție: L = 2.090 m </a:t>
            </a:r>
          </a:p>
          <a:p>
            <a:pPr marL="0" indent="0">
              <a:buNone/>
            </a:pPr>
            <a:r>
              <a:rPr lang="ro-RO" sz="1400" b="1" dirty="0">
                <a:latin typeface="Cambria" pitchFamily="18" charset="0"/>
                <a:ea typeface="ＭＳ Ｐゴシック" charset="0"/>
              </a:rPr>
              <a:t> </a:t>
            </a:r>
            <a:endParaRPr lang="en-GB" sz="1400" b="1" dirty="0">
              <a:latin typeface="Cambria" pitchFamily="18" charset="0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343400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562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458200" cy="1630362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 Macul Roșu, PT Pasaj, PT 6V, PT Ocsko Terezia - PT Pasaj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67200" cy="48768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5.793.345,01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7.753.368,51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Punct termic echipat cu modul termic încălzire= 2 Buc. P=  2.300 KW/Buc.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Modul termic a,c.m.=2Buc.P= 600KW/Buc.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Rețea termică de distribuție: L= 1.560 m 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1148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114800"/>
            <a:ext cx="4214812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354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04019"/>
            <a:ext cx="8839200" cy="1325562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 Macul Roșu, PT Pasaj, PT 6V, PT Ocsko Terezia - PT Macul Roşu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181600" cy="1828800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7.463.260,22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10.099.431,24 lei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56388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60118"/>
            <a:ext cx="3581400" cy="3745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459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82" y="1401762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4Macul Roșu, PT Pasaj, PT 6V, PT Ocsiko Terezia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PT 2 Lac</a:t>
            </a:r>
            <a:b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2425" y="1752600"/>
            <a:ext cx="4219575" cy="4876800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11.912.533,55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16.130.042,43 lei</a:t>
            </a:r>
          </a:p>
        </p:txBody>
      </p:sp>
      <p:pic>
        <p:nvPicPr>
          <p:cNvPr id="4" name="Picture 58">
            <a:extLst>
              <a:ext uri="{FF2B5EF4-FFF2-40B4-BE49-F238E27FC236}">
                <a16:creationId xmlns:a16="http://schemas.microsoft.com/office/drawing/2014/main" id="{2D254B56-A115-44FB-BDE1-242BF06CCC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48006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9">
            <a:extLst>
              <a:ext uri="{FF2B5EF4-FFF2-40B4-BE49-F238E27FC236}">
                <a16:creationId xmlns:a16="http://schemas.microsoft.com/office/drawing/2014/main" id="{1594C2C1-2819-421C-A737-41911B9666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572000" cy="2692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666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4Macul Roșu, PT Pasaj, PT 6V, PT Ocsiko Terezia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PT 5 Grădiște</a:t>
            </a:r>
            <a:b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866899"/>
            <a:ext cx="7924800" cy="209550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6.860.051,53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9.289.664,21 lei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8E65B279-BD5A-498C-AFAD-A263B5FC8B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01338"/>
            <a:ext cx="6629400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537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4Macul Roșu, PT Pasaj, PT 6V, PT Ocsiko Terezia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PT Ocsko Terezia</a:t>
            </a:r>
            <a:b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743200"/>
            <a:ext cx="4419600" cy="4533901"/>
          </a:xfrm>
        </p:spPr>
        <p:txBody>
          <a:bodyPr>
            <a:normAutofit/>
          </a:bodyPr>
          <a:lstStyle/>
          <a:p>
            <a:r>
              <a:rPr lang="ro-RO" sz="18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18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1800" b="1" dirty="0">
                <a:solidFill>
                  <a:srgbClr val="0070C0"/>
                </a:solidFill>
                <a:latin typeface="Cambria" pitchFamily="18" charset="0"/>
              </a:rPr>
              <a:t>8.288.043,36 lei</a:t>
            </a:r>
            <a:endParaRPr lang="ro-RO" sz="18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18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18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11.147.880,44 lei</a:t>
            </a:r>
          </a:p>
        </p:txBody>
      </p:sp>
      <p:pic>
        <p:nvPicPr>
          <p:cNvPr id="4" name="Picture 65">
            <a:extLst>
              <a:ext uri="{FF2B5EF4-FFF2-40B4-BE49-F238E27FC236}">
                <a16:creationId xmlns:a16="http://schemas.microsoft.com/office/drawing/2014/main" id="{30C257EA-4AF5-425E-8976-E5B6AC7C76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188499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569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2954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Planificare strategică eficientă şi implementare de soluţii electronice pentru reducerea birocraţiei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4724400" cy="5562599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POCA+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	</a:t>
            </a: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3.488.057,55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3.559.242,40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Platformă integrată IT- servicii electronice </a:t>
            </a:r>
            <a:r>
              <a:rPr lang="en-US" sz="2000" dirty="0" err="1">
                <a:latin typeface="Cambria" pitchFamily="18" charset="0"/>
                <a:cs typeface="Arial" charset="0"/>
              </a:rPr>
              <a:t>pentru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simplificarea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procedurilor</a:t>
            </a:r>
            <a:r>
              <a:rPr lang="en-US" sz="2000" dirty="0">
                <a:latin typeface="Cambria" pitchFamily="18" charset="0"/>
                <a:cs typeface="Arial" charset="0"/>
              </a:rPr>
              <a:t> administrative </a:t>
            </a:r>
            <a:r>
              <a:rPr lang="ro-RO" sz="2000" dirty="0" err="1">
                <a:latin typeface="Cambria" pitchFamily="18" charset="0"/>
                <a:cs typeface="Arial" charset="0"/>
              </a:rPr>
              <a:t>ș</a:t>
            </a:r>
            <a:r>
              <a:rPr lang="en-US" sz="2000" dirty="0" err="1">
                <a:latin typeface="Cambria" pitchFamily="18" charset="0"/>
                <a:cs typeface="Arial" charset="0"/>
              </a:rPr>
              <a:t>i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reducerea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birocra</a:t>
            </a:r>
            <a:r>
              <a:rPr lang="ro-RO" sz="2000" dirty="0">
                <a:latin typeface="Cambria" pitchFamily="18" charset="0"/>
                <a:cs typeface="Arial" charset="0"/>
              </a:rPr>
              <a:t>ț</a:t>
            </a:r>
            <a:r>
              <a:rPr lang="en-US" sz="2000" dirty="0" err="1">
                <a:latin typeface="Cambria" pitchFamily="18" charset="0"/>
                <a:cs typeface="Arial" charset="0"/>
              </a:rPr>
              <a:t>iei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pentru</a:t>
            </a:r>
            <a:r>
              <a:rPr lang="en-US" sz="2000" dirty="0">
                <a:latin typeface="Cambria" pitchFamily="18" charset="0"/>
                <a:cs typeface="Arial" charset="0"/>
              </a:rPr>
              <a:t> c</a:t>
            </a:r>
            <a:r>
              <a:rPr lang="ro-RO" sz="2000" dirty="0">
                <a:latin typeface="Cambria" pitchFamily="18" charset="0"/>
                <a:cs typeface="Arial" charset="0"/>
              </a:rPr>
              <a:t>etățeni- Dezvoltarea cunoștințelor și abilităților personalului din cadrul Primăriei Municipiului Arad, în vederea sprijinirii măsurilor vizate de proiect.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Arhivare </a:t>
            </a:r>
            <a:r>
              <a:rPr lang="ro-RO" sz="2000" dirty="0" err="1">
                <a:latin typeface="Cambria" pitchFamily="18" charset="0"/>
                <a:cs typeface="Arial" charset="0"/>
              </a:rPr>
              <a:t>elctronică</a:t>
            </a:r>
            <a:r>
              <a:rPr lang="ro-RO" sz="2000" dirty="0">
                <a:latin typeface="Cambria" pitchFamily="18" charset="0"/>
                <a:cs typeface="Arial" charset="0"/>
              </a:rPr>
              <a:t>. </a:t>
            </a:r>
            <a:endParaRPr lang="en-GB" sz="2000" dirty="0">
              <a:latin typeface="Cambria" pitchFamily="18" charset="0"/>
              <a:cs typeface="Arial" charset="0"/>
            </a:endParaRP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B11CC4AC-5394-4942-82F9-7B0E85FFF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r="9166"/>
          <a:stretch/>
        </p:blipFill>
        <p:spPr>
          <a:xfrm>
            <a:off x="4876800" y="1295400"/>
            <a:ext cx="4038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77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Secția Recuperare, Medicină Fizică și Balneologie, P-ța M. Viteazul nr.7-8, Arad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1F697858-D0A5-463A-9D98-9E477F9419C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08" y="1600200"/>
            <a:ext cx="384619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4800600" cy="55625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6.743.047,61 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reabilitarea fațadelor,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reabilitarea acoperișului,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accesibilizarea clădirii cu rampe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refacerea finisajelor interioare şi exterioare ale clădirii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înlocuirea instalaţiilor existente (sanitare, electrice, termice)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introducerea de instalații noi (ventilație; climatizare; detecție avertizare, semnalizare și stingere incendiu) .</a:t>
            </a:r>
            <a:endParaRPr lang="en-GB" sz="2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9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33"/>
            <a:ext cx="86868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Accesibilizare clădiri ale Secțiilor Clinice Reumatologie și Interne (Pavilionul A), O.R.L. – Oftalmologie, </a:t>
            </a: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371600"/>
            <a:ext cx="4648200" cy="5486400"/>
          </a:xfrm>
        </p:spPr>
        <p:txBody>
          <a:bodyPr>
            <a:normAutofit fontScale="92500" lnSpcReduction="2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1.597.750,70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facilitarea accesului în Pavilionul A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amplasarea unui lift (exterior) pentru transport persoane, bolnavi, bolnavi pe tărgi etc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montarea în holul acceselor  a câte unui elevator  pentru persoanele cu dizabilități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demolarea şi refacerea  rampelor de acces în clădire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facilitarea accesului in O.R.L. – Oftalmologie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amplasarea unui transportor înclinat, pentru persoanele în scaun rulant, cu platformă rabatabilă automat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369A19C4-D3BC-4099-BEDF-320DBDC1A2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1910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159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bstituent conținut 7">
            <a:extLst>
              <a:ext uri="{FF2B5EF4-FFF2-40B4-BE49-F238E27FC236}">
                <a16:creationId xmlns:a16="http://schemas.microsoft.com/office/drawing/2014/main" id="{5FB01E5D-35BB-4F6D-AFD9-0EF685661E5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65047" y="990600"/>
            <a:ext cx="3899106" cy="5257800"/>
          </a:xfrm>
        </p:spPr>
      </p:pic>
      <p:pic>
        <p:nvPicPr>
          <p:cNvPr id="10" name="Substituent conținut 9">
            <a:extLst>
              <a:ext uri="{FF2B5EF4-FFF2-40B4-BE49-F238E27FC236}">
                <a16:creationId xmlns:a16="http://schemas.microsoft.com/office/drawing/2014/main" id="{FD8BED58-6964-42E8-9D52-67FF18DC0C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64152" y="838200"/>
            <a:ext cx="3899105" cy="2964098"/>
          </a:xfrm>
        </p:spPr>
      </p:pic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887B523F-D2D9-437C-844F-EE986AA5DA3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57200" y="79246"/>
            <a:ext cx="8382000" cy="685800"/>
          </a:xfrm>
          <a:prstGeom prst="roundRect">
            <a:avLst>
              <a:gd name="adj" fmla="val 25926"/>
            </a:avLst>
          </a:prstGeom>
        </p:spPr>
        <p:txBody>
          <a:bodyPr/>
          <a:lstStyle/>
          <a:p>
            <a:pPr algn="ctr"/>
            <a:r>
              <a:rPr lang="ro-RO" dirty="0"/>
              <a:t>PALATUL CULTURAL</a:t>
            </a:r>
          </a:p>
        </p:txBody>
      </p:sp>
      <p:sp>
        <p:nvSpPr>
          <p:cNvPr id="6" name="Substituent text 5">
            <a:extLst>
              <a:ext uri="{FF2B5EF4-FFF2-40B4-BE49-F238E27FC236}">
                <a16:creationId xmlns:a16="http://schemas.microsoft.com/office/drawing/2014/main" id="{E9E64CE0-F2F3-40D3-AEBE-6973BA375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V="1">
            <a:off x="5562600" y="719327"/>
            <a:ext cx="2438400" cy="45719"/>
          </a:xfrm>
        </p:spPr>
        <p:txBody>
          <a:bodyPr>
            <a:normAutofit fontScale="25000" lnSpcReduction="20000"/>
          </a:bodyPr>
          <a:lstStyle/>
          <a:p>
            <a:endParaRPr lang="ro-RO" dirty="0"/>
          </a:p>
        </p:txBody>
      </p:sp>
      <p:pic>
        <p:nvPicPr>
          <p:cNvPr id="12" name="Imagine 11">
            <a:extLst>
              <a:ext uri="{FF2B5EF4-FFF2-40B4-BE49-F238E27FC236}">
                <a16:creationId xmlns:a16="http://schemas.microsoft.com/office/drawing/2014/main" id="{8B159F8A-7181-45ED-88F2-9D2C10B14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53" y="3733800"/>
            <a:ext cx="384164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50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pardoseli de cauciuc la locurile de joacă din Municipiul Arad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9009" y="1143001"/>
            <a:ext cx="8456191" cy="2971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10.021.364,32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Total – 70 locuri joacă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Total suprafață amenajată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Sd =  28.301,00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5122" name="Picture 2" descr="C:\Users\Oana\Desktop\05c0d552-c570-46d2-abe1-9825c949d552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00" y="3429000"/>
            <a:ext cx="5949600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79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și amenajare terenuri de sport Colegiul Național Moise Nicoară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4191000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7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3.911.354,78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Suprafață totală teren: 7251 mp 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Suprafață pistă de alergare: 1110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Zonă de siguranță adiacentă pistei de alergare: 1190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Suprafețe terenuri de joc: 3235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Groapă de aterizare (de nisip): 25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Acces auto ocazional pentru intervenții: 285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Spațiu verde amenajat: 770 mp</a:t>
            </a: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56">
            <a:extLst>
              <a:ext uri="{FF2B5EF4-FFF2-40B4-BE49-F238E27FC236}">
                <a16:creationId xmlns:a16="http://schemas.microsoft.com/office/drawing/2014/main" id="{C10254BF-D3BC-4CC0-BD63-A8C8427146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00" y="1371600"/>
            <a:ext cx="4129087" cy="260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7">
            <a:extLst>
              <a:ext uri="{FF2B5EF4-FFF2-40B4-BE49-F238E27FC236}">
                <a16:creationId xmlns:a16="http://schemas.microsoft.com/office/drawing/2014/main" id="{963DA691-7145-4560-945F-531953D234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25" y="4214675"/>
            <a:ext cx="3890962" cy="2262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747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Asigurarea cu utilități (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apă,canal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)și drumuri în Zona Industrială Nord Municipiul Arad- extindere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3810000" cy="5638799"/>
          </a:xfrm>
        </p:spPr>
        <p:txBody>
          <a:bodyPr>
            <a:normAutofit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9.018.879,59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Drumuri: străzi de categoria a III -a,  L = 2157,7 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Dispozitive de scurgere și evacuare ape pluviale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Rețele de apă  L = 1010 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Rețeaua de canalizare menajeră  L= 1898ml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Conductă de refulare ape menajere  L= 1650ml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Stație pompare ape menajere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Canalizare pluvială  L =2051 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52">
            <a:extLst>
              <a:ext uri="{FF2B5EF4-FFF2-40B4-BE49-F238E27FC236}">
                <a16:creationId xmlns:a16="http://schemas.microsoft.com/office/drawing/2014/main" id="{E1287B33-5C31-4E55-ACEF-7C3F1C3F4D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48006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127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80" y="381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Reabilitarea  și extinderea sistemului de canalizare pluvială Micălaca 300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sp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5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384573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6.761.579,06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canalizare pluvială B-dul N. Titulescu-spau L= 631 ml;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canalizare pluvială str. Cetinei L= 491 ml;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conductă refulare L= 747 ml;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 stație de pompare SP5.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9">
            <a:extLst>
              <a:ext uri="{FF2B5EF4-FFF2-40B4-BE49-F238E27FC236}">
                <a16:creationId xmlns:a16="http://schemas.microsoft.com/office/drawing/2014/main" id="{FEC50660-D42F-490B-9313-0058461341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066800"/>
            <a:ext cx="4438650" cy="5472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276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colectare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deșeurilor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voluminoase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85800"/>
            <a:ext cx="3505200" cy="6248400"/>
          </a:xfrm>
        </p:spPr>
        <p:txBody>
          <a:bodyPr>
            <a:normAutofit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1.800.000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Construirea platformei betonate și împrejmuire S= 2.000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realizarea unui spațiu acoperit cu copertină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dotarea cu containere pentru colectarea deșeurilor și spații administrative și pază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execuția rețelelor de utilități și racordurile acestora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montarea de camere de supraveghere video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098" name="Picture 2" descr="C:\Users\Oana\Desktop\download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38200"/>
            <a:ext cx="529000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740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stații de autobuz în Municipiul Arad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3.916.767,35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Stații amenajate - 118 , pentru 7 linii de autobuz și 2 linii de microbuz.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Stații cu copertină și grup sanitar- 3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9A2693FE-29F5-46E1-89FC-BFEA453419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60630"/>
            <a:ext cx="4388611" cy="271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1">
            <a:extLst>
              <a:ext uri="{FF2B5EF4-FFF2-40B4-BE49-F238E27FC236}">
                <a16:creationId xmlns:a16="http://schemas.microsoft.com/office/drawing/2014/main" id="{4C84FAAC-99DC-4DDC-8E43-B61ACD1723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60629"/>
            <a:ext cx="4236276" cy="2711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176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străzi în Municipiul Arad - Etapa ii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20.541.537,67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Reabilitare </a:t>
            </a:r>
            <a:r>
              <a:rPr lang="ro-RO" sz="2000" dirty="0" err="1">
                <a:latin typeface="Cambria" pitchFamily="18" charset="0"/>
                <a:cs typeface="Arial" charset="0"/>
              </a:rPr>
              <a:t>şi</a:t>
            </a:r>
            <a:r>
              <a:rPr lang="ro-RO" sz="2000" dirty="0">
                <a:latin typeface="Cambria" pitchFamily="18" charset="0"/>
                <a:cs typeface="Arial" charset="0"/>
              </a:rPr>
              <a:t> modernizare infrastructură rutieră: 55 străzi.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71">
            <a:extLst>
              <a:ext uri="{FF2B5EF4-FFF2-40B4-BE49-F238E27FC236}">
                <a16:creationId xmlns:a16="http://schemas.microsoft.com/office/drawing/2014/main" id="{7FBE837E-D8CB-4539-90B2-66579463001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3343275" cy="331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2">
            <a:extLst>
              <a:ext uri="{FF2B5EF4-FFF2-40B4-BE49-F238E27FC236}">
                <a16:creationId xmlns:a16="http://schemas.microsoft.com/office/drawing/2014/main" id="{BBBE2831-47D8-460D-820E-884F41FA23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06" y="3141495"/>
            <a:ext cx="3863505" cy="3255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466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Înlocuire cazane pe gaz la SC CET Hidrocarburi SA Arad</a:t>
            </a:r>
            <a:b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264" y="1295400"/>
            <a:ext cx="7467600" cy="453390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PNRR/Program de Termoficare+Buget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34.121.995,56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Cazane apă fierbinte  cu funcționare pe gaze naturale CAF – 35 MW= 3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Randament estimat 95%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Container pentru stația de comandă și stația electrică = 3 buc.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355200B-EF31-4307-91CE-5D7F115092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71" y="4374604"/>
            <a:ext cx="3725174" cy="2375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223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2954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Instalarea unei unități de producere combinată de căldură și energie   la SC CET Hidrocarburi SA Arad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4419600" cy="4886325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PNRR/Program de Termoficare+Buget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57.630.797,34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Motoare termice  cu funcționare pe gaze naturale </a:t>
            </a:r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65D652A5-1254-469B-AEA9-080BF4CDCC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886200"/>
            <a:ext cx="54102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7">
            <a:extLst>
              <a:ext uri="{FF2B5EF4-FFF2-40B4-BE49-F238E27FC236}">
                <a16:creationId xmlns:a16="http://schemas.microsoft.com/office/drawing/2014/main" id="{EE1F4DAD-DF9E-4E43-82AB-2162D85D8D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267200" cy="31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213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64" y="4572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Construire Zonă Pietonală Piața Catedralei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71601"/>
            <a:ext cx="7086600" cy="5181600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pPr marL="0" indent="0">
              <a:buNone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7772400" cy="449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197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2057400"/>
            <a:ext cx="7848600" cy="1371600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PROIECTE PE TERMEN SCURT</a:t>
            </a:r>
            <a:endParaRPr lang="ro-RO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46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Parcare Str. Vârful Cu Dor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974.410,63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Locuri de parcare autoturisme= 17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Locuri de parcare pentru autocare= 2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DFC40DF0-87A2-46C0-929D-84C5F45739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88" y="3362324"/>
            <a:ext cx="6524625" cy="334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357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888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pt-BR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Reabilitarea liniei de tramvai și a rețelei aeriene de contact aferente în Municipiul Arad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5105400" cy="5067301"/>
          </a:xfrm>
        </p:spPr>
        <p:txBody>
          <a:bodyPr>
            <a:normAutofit fontScale="70000" lnSpcReduction="20000"/>
          </a:bodyPr>
          <a:lstStyle/>
          <a:p>
            <a:r>
              <a:rPr lang="ro-RO" sz="2800" dirty="0">
                <a:latin typeface="Cambria" pitchFamily="18" charset="0"/>
              </a:rPr>
              <a:t>Sursă de finanțare: PNRR</a:t>
            </a:r>
          </a:p>
          <a:p>
            <a:r>
              <a:rPr lang="ro-RO" sz="2800" dirty="0">
                <a:latin typeface="Cambria" pitchFamily="18" charset="0"/>
              </a:rPr>
              <a:t>Perioada de implementare: 48 luni</a:t>
            </a:r>
          </a:p>
          <a:p>
            <a:r>
              <a:rPr lang="ro-RO" sz="2800" dirty="0">
                <a:latin typeface="Cambria" pitchFamily="18" charset="0"/>
              </a:rPr>
              <a:t>Valoare: </a:t>
            </a:r>
            <a:r>
              <a:rPr lang="ro-RO" sz="28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13.090.817,29 EUR</a:t>
            </a:r>
          </a:p>
          <a:p>
            <a:r>
              <a:rPr lang="ro-RO" sz="2800" dirty="0">
                <a:latin typeface="Cambria" pitchFamily="18" charset="0"/>
              </a:rPr>
              <a:t>Scurtă descriere:</a:t>
            </a:r>
            <a:endParaRPr lang="en-GB" sz="28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800" dirty="0">
                <a:latin typeface="Cambria" pitchFamily="18" charset="0"/>
                <a:cs typeface="Arial" charset="0"/>
              </a:rPr>
              <a:t>- Refacție linie cale de tramvai şi a rețelei aeriene de contact aferente în municipiul Arad – tronsonul I - Piața Podgoria - Pasaj Micălaca - Micălaca Zona III;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800" dirty="0">
                <a:latin typeface="Cambria" pitchFamily="18" charset="0"/>
                <a:cs typeface="Arial" charset="0"/>
              </a:rPr>
              <a:t>- Refacție linie cale de tramvai și a rețelei aeriene de contact aferente în municipiul Arad - tronsonul II - Strada Făt-Frumos - bucla Făt-Frumos;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800" dirty="0">
                <a:latin typeface="Cambria" pitchFamily="18" charset="0"/>
                <a:cs typeface="Arial" charset="0"/>
              </a:rPr>
              <a:t>- Refacție linie cale de tramvai și a rețelei aeriene de contact aferente în municipiul Arad - tronsonul III - Calea Radnei de la Pasaj Micălaca la Str. Renașterii.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8A04B14-0A62-49F2-9E70-CF6E43FF3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47800"/>
            <a:ext cx="367367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45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362200"/>
            <a:ext cx="8001000" cy="1143000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PROIECTE PE TERMEN LUNG</a:t>
            </a:r>
            <a:endParaRPr lang="ro-RO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80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Regenerarea Patrimonială a Cetății Aradului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16383"/>
            <a:ext cx="8496300" cy="3046017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60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433.340.000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Dezvoltarea și promovarea unei infrastructuri de turism în mediul urban prin reabilitarea și revitalizarea ansamblului monumentului istoric Cetatea Aradului precum și păstrarea, conservarea, amenajarea și extinderea zonelor verzi existente.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16461E56-1270-48F8-B8B6-A2E5B1AC8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56" y="3962400"/>
            <a:ext cx="4343400" cy="2895600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F3B235E9-1E84-465B-A9F7-D3EF5B2FD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62400"/>
            <a:ext cx="436385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0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888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pt-BR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clădire Teatrul Clasic Ioan Slavici Arad - Etapa II - Reabilitare interioară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50373"/>
            <a:ext cx="4267200" cy="5067301"/>
          </a:xfrm>
        </p:spPr>
        <p:txBody>
          <a:bodyPr>
            <a:normAutofit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PNRR+ </a:t>
            </a:r>
            <a:r>
              <a:rPr lang="en-US" sz="2000" dirty="0">
                <a:latin typeface="Cambria" pitchFamily="18" charset="0"/>
              </a:rPr>
              <a:t>b</a:t>
            </a:r>
            <a:r>
              <a:rPr lang="ro-RO" sz="2000" dirty="0">
                <a:latin typeface="Cambria" pitchFamily="18" charset="0"/>
              </a:rPr>
              <a:t>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36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72.791.106,43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Consolidare elemente structură, recompartimentări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sală spectacol tip multifuncțional, modernizare tehnologie de scenă, 600 locuri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Restaurare/refacere finisaje interioare foaier, spații adiacente și accesibilizare clădire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 instalații interioare, dotări. </a:t>
            </a:r>
          </a:p>
        </p:txBody>
      </p:sp>
      <p:pic>
        <p:nvPicPr>
          <p:cNvPr id="4" name="Picture 48">
            <a:extLst>
              <a:ext uri="{FF2B5EF4-FFF2-40B4-BE49-F238E27FC236}">
                <a16:creationId xmlns:a16="http://schemas.microsoft.com/office/drawing/2014/main" id="{8172D0E5-F525-43DE-9B7F-67A2DA1CB81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8935"/>
            <a:ext cx="3876675" cy="19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9">
            <a:extLst>
              <a:ext uri="{FF2B5EF4-FFF2-40B4-BE49-F238E27FC236}">
                <a16:creationId xmlns:a16="http://schemas.microsoft.com/office/drawing/2014/main" id="{B17855BE-C9A9-4523-9551-5955EA4F85F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57987"/>
            <a:ext cx="4050102" cy="257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347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pt-BR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Achiziție material rulant electric 6 tramvaie dublă articulație capacitate mare și 4 tramvaie vagon capacitate medie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181099"/>
            <a:ext cx="8305800" cy="506730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</a:t>
            </a:r>
          </a:p>
          <a:p>
            <a:r>
              <a:rPr lang="ro-RO" sz="2000" dirty="0">
                <a:latin typeface="Cambria" pitchFamily="18" charset="0"/>
              </a:rPr>
              <a:t>Perioada de implementare: 36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  <a:cs typeface="Arial" panose="020B0604020202020204" pitchFamily="34" charset="0"/>
              </a:rPr>
              <a:t>79.277.403,75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creșterea electrificării și  sprijinirea tranziției către moduri mai ecologice de transport, prin promovarea transferului modal și a gestionării mai bune a traficului la nivel local. Astfel se va realiza suplimentarea investițiilor anuale necesare în sectorul transporturilor pentru o dezvoltare durabilă.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2CB5AD5F-9E5D-48AE-B971-C33A31570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4161985"/>
            <a:ext cx="5372100" cy="25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381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06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Extinderea sistemului de supraveghere  video și infrastructură rețea de comunicații date/voce/software/video cu sistem de dispecerizare inclus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981200"/>
            <a:ext cx="4343400" cy="4533901"/>
          </a:xfrm>
        </p:spPr>
        <p:txBody>
          <a:bodyPr>
            <a:normAutofit fontScale="92500" lnSpcReduction="2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</a:t>
            </a:r>
            <a:r>
              <a:rPr lang="ro-RO" sz="2000" b="1" dirty="0">
                <a:latin typeface="Cambria" pitchFamily="18" charset="0"/>
              </a:rPr>
              <a:t>: </a:t>
            </a:r>
            <a:r>
              <a:rPr lang="ro-RO" sz="2000" dirty="0">
                <a:latin typeface="Cambria" pitchFamily="18" charset="0"/>
              </a:rPr>
              <a:t>Buget local+ alte surse atrase în condițiile legii</a:t>
            </a:r>
          </a:p>
          <a:p>
            <a:r>
              <a:rPr lang="ro-RO" sz="2000" dirty="0">
                <a:latin typeface="Cambria" pitchFamily="18" charset="0"/>
              </a:rPr>
              <a:t>Perioada de implementare: 48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74.950.332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US" sz="2000" dirty="0">
              <a:latin typeface="Cambria" pitchFamily="18" charset="0"/>
            </a:endParaRPr>
          </a:p>
          <a:p>
            <a:r>
              <a:rPr lang="vi-VN" sz="2000" dirty="0">
                <a:latin typeface="Cambria" pitchFamily="18" charset="0"/>
              </a:rPr>
              <a:t>Numărul camerelor de supraveghere pentru exterior sunt 1562 bucăți </a:t>
            </a:r>
            <a:endParaRPr lang="en-US" sz="2000" dirty="0">
              <a:latin typeface="Cambria" pitchFamily="18" charset="0"/>
            </a:endParaRPr>
          </a:p>
          <a:p>
            <a:r>
              <a:rPr lang="vi-VN" sz="2000" dirty="0">
                <a:latin typeface="Cambria" pitchFamily="18" charset="0"/>
              </a:rPr>
              <a:t>Numărul punctelor de conexiune – 90</a:t>
            </a:r>
          </a:p>
          <a:p>
            <a:r>
              <a:rPr lang="vi-VN" sz="2000" dirty="0">
                <a:latin typeface="Cambria" pitchFamily="18" charset="0"/>
              </a:rPr>
              <a:t>Capacitatea de stocare – 4300TB</a:t>
            </a:r>
          </a:p>
          <a:p>
            <a:r>
              <a:rPr lang="vi-VN" sz="2000" dirty="0">
                <a:latin typeface="Cambria" pitchFamily="18" charset="0"/>
              </a:rPr>
              <a:t>Stâlpi existenți – 1168</a:t>
            </a:r>
          </a:p>
          <a:p>
            <a:r>
              <a:rPr lang="vi-VN" sz="2000" dirty="0">
                <a:latin typeface="Cambria" pitchFamily="18" charset="0"/>
              </a:rPr>
              <a:t>Stâlpi noi – 394</a:t>
            </a:r>
          </a:p>
          <a:p>
            <a:r>
              <a:rPr lang="vi-VN" sz="2000" dirty="0">
                <a:latin typeface="Cambria" pitchFamily="18" charset="0"/>
              </a:rPr>
              <a:t>Dispecerat: 21 servere cu storage integrat în structură cluster cu capacitate de stocare netă de 4,3PB, 8 staţii de lucru.</a:t>
            </a:r>
          </a:p>
          <a:p>
            <a:endParaRPr lang="en-GB" sz="2000" dirty="0">
              <a:latin typeface="Cambria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62F7693-FF87-4FA6-9E52-2808987DD0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4038600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972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241" y="8382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Acoperire patinoar -reabilitarea și modernizarea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instalaţiilor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, dotărilor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şi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spaţiilor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aferente patinoarului Municipal Arad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3657600" cy="51815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4.881.184,62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Sc = 1200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Lucrări propuse a se realiza 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acoperire suprafață patinoar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-înlocuirea agregatului frigorific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sistem de încălzire, ventilaţie şi climatizare centralizat pentru întreg complexul.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id="{15199381-94A2-4ECF-936C-6EA9C96FC4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58" y="1524000"/>
            <a:ext cx="4118263" cy="5121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821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66802" cy="15240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și modernizare instalații și echipamente Ștrand Neptun Arad – Lot 1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3860" y="1143000"/>
            <a:ext cx="8763000" cy="2971800"/>
          </a:xfrm>
        </p:spPr>
        <p:txBody>
          <a:bodyPr>
            <a:normAutofit fontScale="85000"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27.507.409,05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Sisteme de filtrare cu filtre cu material filtrant din sticlă reciclată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Pompe de recirculare cu turație variabilă și eficiență  ridicată 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Stații de tratare; Sisteme de filtrare cu UV;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Schimbătoare de căldură cu tubulatură realizată din titan;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Cazane de încălzire; Boilere preparare ACM; Sistem panouri solare; Stație dedurizare.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42">
            <a:extLst>
              <a:ext uri="{FF2B5EF4-FFF2-40B4-BE49-F238E27FC236}">
                <a16:creationId xmlns:a16="http://schemas.microsoft.com/office/drawing/2014/main" id="{F0A53D4C-3301-4320-A032-9B37F7F4EC5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0"/>
            <a:ext cx="6324600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691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zone de acces în zona de agrement Ștrand Neptun Arad - Lot 2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4419600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8.200.213,2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Clădiri puncte de acces-3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Sistem de control acces cu </a:t>
            </a:r>
            <a:r>
              <a:rPr lang="ro-RO" sz="2000" dirty="0" err="1">
                <a:latin typeface="Cambria" pitchFamily="18" charset="0"/>
                <a:cs typeface="Arial" charset="0"/>
              </a:rPr>
              <a:t>turnicheți</a:t>
            </a:r>
            <a:r>
              <a:rPr lang="ro-RO" sz="2000" dirty="0">
                <a:latin typeface="Cambria" pitchFamily="18" charset="0"/>
                <a:cs typeface="Arial" charset="0"/>
              </a:rPr>
              <a:t> și porți de acces-1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Sistem de supraveghere video- 1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Sistem de sonorizare-1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Rețea locală fără fir de acces public la internet-1buc.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Dotări: Terminal Combi-outdoor 3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43">
            <a:extLst>
              <a:ext uri="{FF2B5EF4-FFF2-40B4-BE49-F238E27FC236}">
                <a16:creationId xmlns:a16="http://schemas.microsoft.com/office/drawing/2014/main" id="{02322C3D-4B1B-441E-BEA3-5863BC9D65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786187" cy="2256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83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8288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clădire Teatrul Clasic „Ioan Slavici” Arad - Etapa I - restaurare și reabilitare exterioară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447800"/>
            <a:ext cx="4826779" cy="5105400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13.128.009,32  lei</a:t>
            </a:r>
            <a:endParaRPr lang="ro-RO" sz="2000" b="1" dirty="0">
              <a:solidFill>
                <a:srgbClr val="0070C0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38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14.098.866,88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Suprafețe propuse pentru restaurare/reabilitare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	Fațade  = 5.857,01 mp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	Învelitoare = 3.517,26 mp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	Tâmplărie = 583,18  mp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	Iluminat arhitectural fațade. </a:t>
            </a:r>
          </a:p>
        </p:txBody>
      </p:sp>
      <p:pic>
        <p:nvPicPr>
          <p:cNvPr id="4" name="Picture 46">
            <a:extLst>
              <a:ext uri="{FF2B5EF4-FFF2-40B4-BE49-F238E27FC236}">
                <a16:creationId xmlns:a16="http://schemas.microsoft.com/office/drawing/2014/main" id="{14967CC7-3FBD-4440-9962-1581ED2D90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80" y="1752600"/>
            <a:ext cx="3675989" cy="209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7">
            <a:extLst>
              <a:ext uri="{FF2B5EF4-FFF2-40B4-BE49-F238E27FC236}">
                <a16:creationId xmlns:a16="http://schemas.microsoft.com/office/drawing/2014/main" id="{58561891-0BE1-45AA-9340-FFBAE61AAC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80" y="4058961"/>
            <a:ext cx="3675989" cy="2420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0979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termică clădiri de locuit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0" y="609600"/>
            <a:ext cx="4686300" cy="62484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48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25.000.000 lei</a:t>
            </a:r>
          </a:p>
          <a:p>
            <a:r>
              <a:rPr lang="ro-RO" sz="2000" b="1" dirty="0">
                <a:latin typeface="Cambria" pitchFamily="18" charset="0"/>
                <a:cs typeface="Arial" charset="0"/>
              </a:rPr>
              <a:t>Număr blocuri: 31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D6BA5-7E21-485F-8E88-91A9F7E476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86868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7090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Pod Pietonal Acces la Insula Mureș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7.484.515,48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Dimensiuni pod: Rampe= 55 m, Pod= 398 m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Zonă pietonală adiacentă accesului pe pasajul pietonal, S= 1.027,25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54">
            <a:extLst>
              <a:ext uri="{FF2B5EF4-FFF2-40B4-BE49-F238E27FC236}">
                <a16:creationId xmlns:a16="http://schemas.microsoft.com/office/drawing/2014/main" id="{0E36C648-A47D-4C54-8138-75DB34D6A47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5282"/>
            <a:ext cx="4495800" cy="289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E6642A65-8366-455B-B059-00858EDAA4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5115"/>
            <a:ext cx="4191000" cy="2874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393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6">
            <a:extLst>
              <a:ext uri="{FF2B5EF4-FFF2-40B4-BE49-F238E27FC236}">
                <a16:creationId xmlns:a16="http://schemas.microsoft.com/office/drawing/2014/main" id="{8871A00C-9CB8-403E-9DF7-BC00A9F6D9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6" y="4576012"/>
            <a:ext cx="8290602" cy="228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Complex Sportiv Zona Câmpul Liniștii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3815513"/>
          </a:xfrm>
        </p:spPr>
        <p:txBody>
          <a:bodyPr>
            <a:normAutofit fontScale="85000"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CNI+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52.968.220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construire a 6 terenuri de sport (cu iarbă naturală și/sau sintetică),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 6 vestiare,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 împrejmuire,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accese pietonale și auto,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magazie (pentru utilaje, materiale și utilități, inclusiv  vestiare pentru administrație),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parcaje,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cabină pază,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utilități.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616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45" y="762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Amenajarea și punerea în valoare Malurilor Mureșului pe tronsonul cuprins între Parcul Europa și Podul Decebal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71600"/>
            <a:ext cx="8290602" cy="5333999"/>
          </a:xfrm>
        </p:spPr>
        <p:txBody>
          <a:bodyPr>
            <a:normAutofit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 2021-2027 </a:t>
            </a:r>
          </a:p>
          <a:p>
            <a:pPr marL="0" indent="0">
              <a:buNone/>
            </a:pPr>
            <a:r>
              <a:rPr lang="ro-RO" sz="2000" dirty="0">
                <a:latin typeface="Cambria" pitchFamily="18" charset="0"/>
              </a:rPr>
              <a:t>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36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43.125.000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AMENAJĂRI: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înlocuirea mobilierului urban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amenajări pentru recreere si socializare adulți (zone liniștite/ odihnă/recreere de tip scuaruri bănci, pergolă)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amenajări pentru activități sportive pentru adulți și persoane cu dizabilități (minigolf, tenis de masă, badminton, aparate fitness de exterior)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spațiu îngrădit pentru câini cu dotări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rețea de iluminat public ambiental și ornamental pentru punerea în valoare a zonelor si a elementelor specific.</a:t>
            </a:r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E9FBC4CF-6CD1-438B-AF3A-826BD5A853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2592"/>
            <a:ext cx="3862387" cy="2335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664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ro-RO" sz="2800" b="1" dirty="0">
                <a:latin typeface="Cambria" pitchFamily="18" charset="0"/>
              </a:rPr>
              <a:t>REMODELARE BULEVARDUL REVOLUȚIEI</a:t>
            </a:r>
            <a:endParaRPr lang="en-GB" sz="28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09600"/>
            <a:ext cx="5105400" cy="60960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 2021-2027 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48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143.746.000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</a:p>
          <a:p>
            <a:pPr lvl="0"/>
            <a:r>
              <a:rPr lang="ro-RO" sz="2000" b="1" u="sng" dirty="0">
                <a:latin typeface="Cambria" pitchFamily="18" charset="0"/>
              </a:rPr>
              <a:t>Remodelare Bulevardul Revoluției</a:t>
            </a:r>
            <a:endParaRPr lang="en-GB" sz="2000" dirty="0">
              <a:latin typeface="Cambria" pitchFamily="18" charset="0"/>
            </a:endParaRPr>
          </a:p>
          <a:p>
            <a:pPr marL="0" indent="0">
              <a:buNone/>
            </a:pPr>
            <a:r>
              <a:rPr lang="ro-RO" sz="2000" dirty="0">
                <a:latin typeface="Cambria" pitchFamily="18" charset="0"/>
              </a:rPr>
              <a:t>-</a:t>
            </a:r>
            <a:r>
              <a:rPr lang="en-US" sz="2000" dirty="0" err="1">
                <a:latin typeface="Cambria" pitchFamily="18" charset="0"/>
              </a:rPr>
              <a:t>Reconfigurarea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benzilor</a:t>
            </a:r>
            <a:r>
              <a:rPr lang="en-US" sz="2000" dirty="0">
                <a:latin typeface="Cambria" pitchFamily="18" charset="0"/>
              </a:rPr>
              <a:t> de transport </a:t>
            </a:r>
            <a:r>
              <a:rPr lang="en-US" sz="2000" dirty="0" err="1">
                <a:latin typeface="Cambria" pitchFamily="18" charset="0"/>
              </a:rPr>
              <a:t>pe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cele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două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sensuri</a:t>
            </a:r>
            <a:r>
              <a:rPr lang="en-US" sz="2000" dirty="0">
                <a:latin typeface="Cambria" pitchFamily="18" charset="0"/>
              </a:rPr>
              <a:t> -</a:t>
            </a:r>
            <a:r>
              <a:rPr lang="en-US" sz="2000" dirty="0" err="1">
                <a:latin typeface="Cambria" pitchFamily="18" charset="0"/>
              </a:rPr>
              <a:t>dus</a:t>
            </a:r>
            <a:r>
              <a:rPr lang="en-US" sz="2000" dirty="0">
                <a:latin typeface="Cambria" pitchFamily="18" charset="0"/>
              </a:rPr>
              <a:t>/</a:t>
            </a:r>
            <a:r>
              <a:rPr lang="en-US" sz="2000" dirty="0" err="1">
                <a:latin typeface="Cambria" pitchFamily="18" charset="0"/>
              </a:rPr>
              <a:t>întors</a:t>
            </a:r>
            <a:r>
              <a:rPr lang="ro-RO" sz="2000" dirty="0">
                <a:latin typeface="Cambria" pitchFamily="18" charset="0"/>
              </a:rPr>
              <a:t>;</a:t>
            </a:r>
          </a:p>
          <a:p>
            <a:pPr marL="0" indent="0">
              <a:buNone/>
            </a:pPr>
            <a:r>
              <a:rPr lang="ro-RO" sz="2000" dirty="0">
                <a:latin typeface="Cambria" pitchFamily="18" charset="0"/>
              </a:rPr>
              <a:t>-</a:t>
            </a:r>
            <a:r>
              <a:rPr lang="en-US" sz="2000" dirty="0" err="1">
                <a:latin typeface="Cambria" pitchFamily="18" charset="0"/>
              </a:rPr>
              <a:t>Realizarea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unui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pasaj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subteran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zona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Bulevardului</a:t>
            </a:r>
            <a:r>
              <a:rPr lang="en-US" sz="2000" dirty="0">
                <a:latin typeface="Cambria" pitchFamily="18" charset="0"/>
              </a:rPr>
              <a:t> (</a:t>
            </a:r>
            <a:r>
              <a:rPr lang="en-US" sz="2000" dirty="0" err="1">
                <a:latin typeface="Cambria" pitchFamily="18" charset="0"/>
              </a:rPr>
              <a:t>partea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dreaptă</a:t>
            </a:r>
            <a:r>
              <a:rPr lang="en-US" sz="2000" dirty="0">
                <a:latin typeface="Cambria" pitchFamily="18" charset="0"/>
              </a:rPr>
              <a:t>) cu </a:t>
            </a:r>
            <a:r>
              <a:rPr lang="en-US" sz="2000" dirty="0" err="1">
                <a:latin typeface="Cambria" pitchFamily="18" charset="0"/>
              </a:rPr>
              <a:t>deschidere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începând</a:t>
            </a:r>
            <a:r>
              <a:rPr lang="en-US" sz="2000" dirty="0">
                <a:latin typeface="Cambria" pitchFamily="18" charset="0"/>
              </a:rPr>
              <a:t> din </a:t>
            </a:r>
            <a:r>
              <a:rPr lang="en-US" sz="2000" dirty="0" err="1">
                <a:latin typeface="Cambria" pitchFamily="18" charset="0"/>
              </a:rPr>
              <a:t>dreptul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străzii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Vasile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Goldiș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și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ieșire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în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strada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Grigore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Alexandrescu</a:t>
            </a:r>
            <a:r>
              <a:rPr lang="ro-RO" sz="2000" dirty="0">
                <a:latin typeface="Cambria" pitchFamily="18" charset="0"/>
              </a:rPr>
              <a:t>;</a:t>
            </a:r>
          </a:p>
          <a:p>
            <a:pPr marL="0" indent="0">
              <a:buNone/>
            </a:pPr>
            <a:r>
              <a:rPr lang="ro-RO" sz="2000" dirty="0">
                <a:latin typeface="Cambria" pitchFamily="18" charset="0"/>
              </a:rPr>
              <a:t>-</a:t>
            </a:r>
            <a:r>
              <a:rPr lang="en-US" sz="2000" dirty="0" err="1">
                <a:latin typeface="Cambria" pitchFamily="18" charset="0"/>
              </a:rPr>
              <a:t>Realizarea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unui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pasaj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subteran</a:t>
            </a:r>
            <a:r>
              <a:rPr lang="en-US" sz="2000" dirty="0">
                <a:latin typeface="Cambria" pitchFamily="18" charset="0"/>
              </a:rPr>
              <a:t>  </a:t>
            </a:r>
            <a:r>
              <a:rPr lang="en-US" sz="2000" dirty="0" err="1">
                <a:latin typeface="Cambria" pitchFamily="18" charset="0"/>
              </a:rPr>
              <a:t>pe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zona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Bulevardului</a:t>
            </a:r>
            <a:r>
              <a:rPr lang="en-US" sz="2000" dirty="0">
                <a:latin typeface="Cambria" pitchFamily="18" charset="0"/>
              </a:rPr>
              <a:t> (</a:t>
            </a:r>
            <a:r>
              <a:rPr lang="en-US" sz="2000" dirty="0" err="1">
                <a:latin typeface="Cambria" pitchFamily="18" charset="0"/>
              </a:rPr>
              <a:t>partea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stângă</a:t>
            </a:r>
            <a:r>
              <a:rPr lang="en-US" sz="2000" dirty="0">
                <a:latin typeface="Cambria" pitchFamily="18" charset="0"/>
              </a:rPr>
              <a:t>) cu </a:t>
            </a:r>
            <a:r>
              <a:rPr lang="en-US" sz="2000" dirty="0" err="1">
                <a:latin typeface="Cambria" pitchFamily="18" charset="0"/>
              </a:rPr>
              <a:t>două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deschideri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una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înspre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strada</a:t>
            </a:r>
            <a:r>
              <a:rPr lang="en-US" sz="2000" dirty="0">
                <a:latin typeface="Cambria" pitchFamily="18" charset="0"/>
              </a:rPr>
              <a:t> N</a:t>
            </a:r>
            <a:r>
              <a:rPr lang="ro-RO" sz="2000" dirty="0">
                <a:latin typeface="Cambria" pitchFamily="18" charset="0"/>
              </a:rPr>
              <a:t>.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Bălcescu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și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cealaltă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în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Bulevard</a:t>
            </a:r>
            <a:r>
              <a:rPr lang="en-US" sz="2000" dirty="0">
                <a:latin typeface="Cambria" pitchFamily="18" charset="0"/>
              </a:rPr>
              <a:t>, cu </a:t>
            </a:r>
            <a:r>
              <a:rPr lang="en-US" sz="2000" dirty="0" err="1">
                <a:latin typeface="Cambria" pitchFamily="18" charset="0"/>
              </a:rPr>
              <a:t>direcția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Podgoria</a:t>
            </a:r>
            <a:r>
              <a:rPr lang="en-US" sz="2000" dirty="0">
                <a:latin typeface="Cambria" pitchFamily="18" charset="0"/>
              </a:rPr>
              <a:t>, cu </a:t>
            </a:r>
            <a:r>
              <a:rPr lang="en-US" sz="2000" dirty="0" err="1">
                <a:latin typeface="Cambria" pitchFamily="18" charset="0"/>
              </a:rPr>
              <a:t>ieșire</a:t>
            </a:r>
            <a:r>
              <a:rPr lang="en-US" sz="2000" dirty="0">
                <a:latin typeface="Cambria" pitchFamily="18" charset="0"/>
              </a:rPr>
              <a:t> din </a:t>
            </a:r>
            <a:r>
              <a:rPr lang="en-US" sz="2000" dirty="0" err="1">
                <a:latin typeface="Cambria" pitchFamily="18" charset="0"/>
              </a:rPr>
              <a:t>pasaj</a:t>
            </a:r>
            <a:r>
              <a:rPr lang="en-US" sz="2000" dirty="0">
                <a:latin typeface="Cambria" pitchFamily="18" charset="0"/>
              </a:rPr>
              <a:t>  </a:t>
            </a:r>
            <a:r>
              <a:rPr lang="en-US" sz="2000" dirty="0" err="1">
                <a:latin typeface="Cambria" pitchFamily="18" charset="0"/>
              </a:rPr>
              <a:t>după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intersecția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acestuia</a:t>
            </a:r>
            <a:r>
              <a:rPr lang="en-US" sz="2000" dirty="0">
                <a:latin typeface="Cambria" pitchFamily="18" charset="0"/>
              </a:rPr>
              <a:t> cu </a:t>
            </a:r>
            <a:r>
              <a:rPr lang="en-US" sz="2000" dirty="0" err="1">
                <a:latin typeface="Cambria" pitchFamily="18" charset="0"/>
              </a:rPr>
              <a:t>strada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Romul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Veliciu</a:t>
            </a:r>
            <a:endParaRPr lang="en-GB" sz="2000" dirty="0">
              <a:latin typeface="Cambria" pitchFamily="18" charset="0"/>
            </a:endParaRPr>
          </a:p>
        </p:txBody>
      </p:sp>
      <p:pic>
        <p:nvPicPr>
          <p:cNvPr id="5" name="Content Placeholder 4" descr="C:\Users\HOME\Desktop\New folder\AER centru cu bis catolica.jpg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85800"/>
            <a:ext cx="36576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172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1315"/>
            <a:ext cx="8839200" cy="990600"/>
          </a:xfrm>
        </p:spPr>
        <p:txBody>
          <a:bodyPr>
            <a:noAutofit/>
          </a:bodyPr>
          <a:lstStyle/>
          <a:p>
            <a:pPr algn="ctr"/>
            <a:r>
              <a:rPr lang="pt-BR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sistem de termoficare în Municipiul Arad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85800"/>
            <a:ext cx="3733800" cy="6019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</a:t>
            </a:r>
            <a:r>
              <a:rPr lang="pt-BR" sz="2000" dirty="0">
                <a:latin typeface="Cambria" pitchFamily="18" charset="0"/>
              </a:rPr>
              <a:t>Fondul de modernizare Directiva UE 2018/410</a:t>
            </a:r>
            <a:r>
              <a:rPr lang="ro-RO" sz="2000" dirty="0">
                <a:latin typeface="Cambria" pitchFamily="18" charset="0"/>
              </a:rPr>
              <a:t> și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60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390.000.000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Modernizare rețea primară de termoficare L= 50,84 km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Modernizare rețea de distribuție de termoficare L= 78,60 km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Cazan apă caldă și căldură,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pe biomasă P= 10 MW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51">
            <a:extLst>
              <a:ext uri="{FF2B5EF4-FFF2-40B4-BE49-F238E27FC236}">
                <a16:creationId xmlns:a16="http://schemas.microsoft.com/office/drawing/2014/main" id="{6A6EA4C4-B0D1-42EC-B94B-16FA478ADC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876800" cy="4587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23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OME\Desktop\New folder\AER centru cu bis catolic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523875"/>
            <a:ext cx="35052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Picture 12" descr="C:\Users\HOME\Desktop\New folder\Arad-_Belvar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71776"/>
            <a:ext cx="3695700" cy="34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rad city Hall and The Palace of Cul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23874"/>
            <a:ext cx="3619500" cy="26765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913717"/>
              </p:ext>
            </p:extLst>
          </p:nvPr>
        </p:nvGraphicFramePr>
        <p:xfrm>
          <a:off x="1016000" y="3128169"/>
          <a:ext cx="3390900" cy="268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5" imgW="4570378" imgH="3427559" progId="PowerPoint.Slide.12">
                  <p:embed/>
                </p:oleObj>
              </mc:Choice>
              <mc:Fallback>
                <p:oleObj name="Slide" r:id="rId5" imgW="4570378" imgH="3427559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3128169"/>
                        <a:ext cx="3390900" cy="2687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1003300" y="5562600"/>
            <a:ext cx="7315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200" b="1" dirty="0">
                <a:latin typeface="Cambria" pitchFamily="18" charset="0"/>
              </a:rPr>
              <a:t>VĂ MULȚUMESC!</a:t>
            </a:r>
            <a:endParaRPr lang="en-GB" sz="32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4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7786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Reabilitarea termică a blocurilor de locuințe din Municipiul Arad (cererea nr 1)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4876800" cy="25146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7.062.853,79</a:t>
            </a: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lei </a:t>
            </a:r>
          </a:p>
          <a:p>
            <a:r>
              <a:rPr lang="ro-RO" sz="2000" dirty="0">
                <a:latin typeface="Cambria" pitchFamily="18" charset="0"/>
              </a:rPr>
              <a:t>Perioada de implementare:28 luni</a:t>
            </a:r>
          </a:p>
          <a:p>
            <a:r>
              <a:rPr lang="ro-RO" sz="2000" dirty="0">
                <a:latin typeface="Cambria" pitchFamily="18" charset="0"/>
              </a:rPr>
              <a:t>Valoare: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12.173.250,48 lei</a:t>
            </a:r>
          </a:p>
          <a:p>
            <a:pPr marL="0" indent="0">
              <a:buNone/>
            </a:pPr>
            <a:r>
              <a:rPr lang="ro-RO" sz="2000" b="1" dirty="0">
                <a:latin typeface="Cambria" pitchFamily="18" charset="0"/>
                <a:ea typeface="ＭＳ Ｐゴシック" charset="0"/>
              </a:rPr>
              <a:t>9 blocuri cu 401 de apartamente</a:t>
            </a:r>
            <a:endParaRPr lang="en-GB" sz="2000" b="1" dirty="0">
              <a:latin typeface="Cambria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DAFF3F-54DA-BE46-889C-87D95BFD16D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 rot="16200000">
            <a:off x="4606424" y="2099172"/>
            <a:ext cx="4953003" cy="3802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68EB2-F613-EA40-948F-39F847A300F8}"/>
              </a:ext>
            </a:extLst>
          </p:cNvPr>
          <p:cNvPicPr/>
          <p:nvPr/>
        </p:nvPicPr>
        <p:blipFill rotWithShape="1">
          <a:blip r:embed="rId3"/>
          <a:srcRect b="9575"/>
          <a:stretch/>
        </p:blipFill>
        <p:spPr bwMode="auto">
          <a:xfrm>
            <a:off x="76200" y="3329314"/>
            <a:ext cx="5715000" cy="314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8190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382000" cy="1905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o-RO" sz="3100" b="1" i="1" dirty="0">
                <a:solidFill>
                  <a:srgbClr val="344A6C"/>
                </a:solidFill>
                <a:latin typeface="Cambria" pitchFamily="18" charset="0"/>
                <a:cs typeface="Arial" panose="020B0604020202020204" pitchFamily="34" charset="0"/>
              </a:rPr>
              <a:t>Modernizare sistem transport public cu tramvaiul în Municipiul Arad - traseu str. Pădurii între Str. Abatorului și Str. Condurașilor (proiect complex)</a:t>
            </a:r>
            <a:br>
              <a:rPr lang="ro-RO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69A658-346B-4E0B-875C-739F81441EE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5867400" cy="535305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99.463.913,32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117.661.387,24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Modernizarea a 20 tramvaie existente;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Achiziționarea a 8 tramvaie noi de capacitate medie;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-Modernizarea a 8 stații de tramvai;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-Reabilitarea liniei cale de tramvai în lungime de 3,2 km și a rețelei aeriene de contact de  3,7 Km.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-Achiziționarea unui sistem electronic de taxare (e-ticketing) pentru a fi instalat </a:t>
            </a:r>
            <a:r>
              <a:rPr lang="ro-RO" sz="2000" dirty="0">
                <a:latin typeface="Cambria" pitchFamily="18" charset="0"/>
                <a:ea typeface="ＭＳ Ｐゴシック" charset="0"/>
              </a:rPr>
              <a:t>pe o flotă de 107 vehicule (86 de tramvaie, 11 de autobuze și 10 microbuze) și  în 109 stații de tramvai și autobuz.</a:t>
            </a:r>
            <a:endParaRPr lang="ro-RO" sz="2000" dirty="0">
              <a:latin typeface="Cambria" pitchFamily="18" charset="0"/>
              <a:cs typeface="Arial" charset="0"/>
            </a:endParaRP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AD2DFC7E-DA40-4B0D-88DB-92BE65F4A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60500"/>
            <a:ext cx="2590800" cy="303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 descr="C:\Users\HOME\Desktop\New folder\cale de rulare modernizata tramvai nou silentios.JPG"/>
          <p:cNvPicPr>
            <a:picLocks noGrp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2590800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6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7467600" cy="1425659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Revitalizarea Zonei Strada Mărului și Amenajarea ca Zonă de Agrement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65994"/>
            <a:ext cx="5486400" cy="5753101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17.581.535,77 lei </a:t>
            </a:r>
          </a:p>
          <a:p>
            <a:r>
              <a:rPr lang="ro-RO" sz="2000" dirty="0">
                <a:latin typeface="Cambria" pitchFamily="18" charset="0"/>
              </a:rPr>
              <a:t>Perioada de implementare: 53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22.826.565,62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-lucrări de sistematizare a terenului pentru amenajare și a lacurilor (asanare);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alei pietonale, alei senzoriale, piste de biciclete;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spații verzi;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plantații de gard viu, arbori, arbuști, plante perene;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zonă de picnic,: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zonă hobby- pistă skate- elemente skate, pistă role, panouri escalade, foișor lectură, grădină japoneză, pergole;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GB" sz="20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13" name="Imagine 12">
            <a:extLst>
              <a:ext uri="{FF2B5EF4-FFF2-40B4-BE49-F238E27FC236}">
                <a16:creationId xmlns:a16="http://schemas.microsoft.com/office/drawing/2014/main" id="{74B45E0C-1011-48A0-877F-450B06F25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56469"/>
            <a:ext cx="2819400" cy="2777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DE815B00-01D1-42CC-A14F-5215CEC8E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733800"/>
            <a:ext cx="2819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29259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2508</TotalTime>
  <Words>4288</Words>
  <Application>Microsoft Office PowerPoint</Application>
  <PresentationFormat>Expunere pe ecran (4:3)</PresentationFormat>
  <Paragraphs>496</Paragraphs>
  <Slides>66</Slides>
  <Notes>1</Notes>
  <HiddenSlides>0</HiddenSlides>
  <MMClips>0</MMClips>
  <ScaleCrop>false</ScaleCrop>
  <HeadingPairs>
    <vt:vector size="8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Servere OLE încorporate</vt:lpstr>
      </vt:variant>
      <vt:variant>
        <vt:i4>1</vt:i4>
      </vt:variant>
      <vt:variant>
        <vt:lpstr>Titluri diapozitive</vt:lpstr>
      </vt:variant>
      <vt:variant>
        <vt:i4>66</vt:i4>
      </vt:variant>
    </vt:vector>
  </HeadingPairs>
  <TitlesOfParts>
    <vt:vector size="74" baseType="lpstr">
      <vt:lpstr>Arial</vt:lpstr>
      <vt:lpstr>Calibri</vt:lpstr>
      <vt:lpstr>Cambria</vt:lpstr>
      <vt:lpstr>Century Schoolbook</vt:lpstr>
      <vt:lpstr>Wingdings</vt:lpstr>
      <vt:lpstr>Wingdings 2</vt:lpstr>
      <vt:lpstr>Oriel</vt:lpstr>
      <vt:lpstr>Slide</vt:lpstr>
      <vt:lpstr>Prezentare PowerPoint</vt:lpstr>
      <vt:lpstr>PROIECTE FINALIZATE </vt:lpstr>
      <vt:lpstr>Prezentare PowerPoint</vt:lpstr>
      <vt:lpstr>Prezentare PowerPoint</vt:lpstr>
      <vt:lpstr>PROIECTE PE TERMEN SCURT</vt:lpstr>
      <vt:lpstr>Reabilitare clădire Teatrul Clasic „Ioan Slavici” Arad - Etapa I - restaurare și reabilitare exterioară </vt:lpstr>
      <vt:lpstr>Reabilitarea termică a blocurilor de locuințe din Municipiul Arad (cererea nr 1) </vt:lpstr>
      <vt:lpstr>Modernizare sistem transport public cu tramvaiul în Municipiul Arad - traseu str. Pădurii între Str. Abatorului și Str. Condurașilor (proiect complex) </vt:lpstr>
      <vt:lpstr>Revitalizarea Zonei Strada Mărului și Amenajarea ca Zonă de Agrement </vt:lpstr>
      <vt:lpstr>Prezentare PowerPoint</vt:lpstr>
      <vt:lpstr>REABILITARE CLĂDIRE COLEGIUL NAȚIONAL ELENA GHIBA BIRTA      </vt:lpstr>
      <vt:lpstr>Achizitie aparatura medicala pentru spital </vt:lpstr>
      <vt:lpstr>Achizitionare echipamente it pentru scoli </vt:lpstr>
      <vt:lpstr>Regenerare urbană a spațiilor din zona blocurilor din cartierele Alfa, Faleza Mureș, Confecții, Micălaca, Vlaicu și centru, inclusiv zona protejată din Municipiul Arad      </vt:lpstr>
      <vt:lpstr>Prezentare PowerPoint</vt:lpstr>
      <vt:lpstr>Amenajare loc de joacă și teren de sport în Parcul Gai      </vt:lpstr>
      <vt:lpstr>Extindere spatiu la Liceul Baptist „Alexa Popovici”  printr-un modul mobil    </vt:lpstr>
      <vt:lpstr>Utilități zona de locuințe Micălaca Est iii     </vt:lpstr>
      <vt:lpstr>Proiectare Tehnica  Remodelarea Bulevardului Revoluției      </vt:lpstr>
      <vt:lpstr>Proiectare Tehnica  Amenajarea Malurilor Mureșului pe Tronsonul Cuprins între Parcul Europa și Podul Decebal      </vt:lpstr>
      <vt:lpstr>TERMOFICARE ÎN ARAD – Reabilitarea rețelei de transport și distribuție a energiei termice în Arad și transformarea punctului termic din cartierul Aradul Nou      </vt:lpstr>
      <vt:lpstr>REFACERE TREPTE PARC MALUL MURESULUI </vt:lpstr>
      <vt:lpstr>PROIECTE PE TERMEN MEDIU</vt:lpstr>
      <vt:lpstr>Realizare proiect Podul Andrei Saguna  </vt:lpstr>
      <vt:lpstr>Prezentare PowerPoint</vt:lpstr>
      <vt:lpstr>Achiziție material rulant electric, 4 tramvaie dublă articulație capacitate mare și 6 tramvaie vagon capacitate medie </vt:lpstr>
      <vt:lpstr>Reconversia functionala si revitalizarea terenului din zona Micalaca 300 si transformarea lui in zona de agrement si petrecere a timpului liber  </vt:lpstr>
      <vt:lpstr>Prezentare PowerPoint</vt:lpstr>
      <vt:lpstr>Construire Centru multifunctional pentru persoane din zone urbane marginalizate - Zona Sezatorii Padurii   </vt:lpstr>
      <vt:lpstr>Construire Centru multifunctional pentru persoane din zone urbane marginalizate - Zona Tarafului   </vt:lpstr>
      <vt:lpstr>Modernizare rețele termice aferente punctelor termice PT 5 Grădiște, PT 2 Lac, PT 4 Macul Roșu, PT Pasaj, PT 6V, PT Ocsko Terezia - PT 6V    </vt:lpstr>
      <vt:lpstr>Modernizare rețele termice aferente punctelor termice PT 5 Grădiște, PT 2 Lac, PT 4 Macul Roșu, PT Pasaj, PT 6V, PT Ocsko Terezia - PT Pasaj     </vt:lpstr>
      <vt:lpstr>Modernizare rețele termice aferente punctelor termice PT 5 Grădiște, PT 2 Lac, PT 4 Macul Roșu, PT Pasaj, PT 6V, PT Ocsko Terezia - PT Macul Roşu      </vt:lpstr>
      <vt:lpstr>Modernizare rețele termice aferente punctelor termice PT 5 Grădiște, PT 2 Lac, PT 4Macul Roșu, PT Pasaj, PT 6V, PT Ocsiko Terezia - PT 2 Lac       </vt:lpstr>
      <vt:lpstr>Modernizare rețele termice aferente punctelor termice PT 5 Grădiște, PT 2 Lac, PT 4Macul Roșu, PT Pasaj, PT 6V, PT Ocsiko Terezia - PT 5 Grădiște       </vt:lpstr>
      <vt:lpstr>Modernizare rețele termice aferente punctelor termice PT 5 Grădiște, PT 2 Lac, PT 4Macul Roșu, PT Pasaj, PT 6V, PT Ocsiko Terezia - PT Ocsko Terezia       </vt:lpstr>
      <vt:lpstr>Planificare strategică eficientă şi implementare de soluţii electronice pentru reducerea birocraţiei      </vt:lpstr>
      <vt:lpstr>Reabilitare Secția Recuperare, Medicină Fizică și Balneologie, P-ța M. Viteazul nr.7-8, Arad      </vt:lpstr>
      <vt:lpstr>Accesibilizare clădiri ale Secțiilor Clinice Reumatologie și Interne (Pavilionul A), O.R.L. – Oftalmologie, </vt:lpstr>
      <vt:lpstr>Amenajare pardoseli de cauciuc la locurile de joacă din Municipiul Arad      </vt:lpstr>
      <vt:lpstr>Reabilitare și amenajare terenuri de sport Colegiul Național Moise Nicoară    </vt:lpstr>
      <vt:lpstr>Asigurarea cu utilități (apă,canal)și drumuri în Zona Industrială Nord Municipiul Arad- extindere    </vt:lpstr>
      <vt:lpstr>Reabilitarea  și extinderea sistemului de canalizare pluvială Micălaca 300 sp 5      </vt:lpstr>
      <vt:lpstr>Centru de colectare a deșeurilor voluminoase </vt:lpstr>
      <vt:lpstr>Amenajare stații de autobuz în Municipiul Arad      </vt:lpstr>
      <vt:lpstr>Reabilitare străzi în Municipiul Arad - Etapa ii </vt:lpstr>
      <vt:lpstr>Înlocuire cazane pe gaz la SC CET Hidrocarburi SA Arad       </vt:lpstr>
      <vt:lpstr>Instalarea unei unități de producere combinată de căldură și energie   la SC CET Hidrocarburi SA Arad  </vt:lpstr>
      <vt:lpstr>Construire Zonă Pietonală Piața Catedralei </vt:lpstr>
      <vt:lpstr>Amenajare Parcare Str. Vârful Cu Dor </vt:lpstr>
      <vt:lpstr>Reabilitarea liniei de tramvai și a rețelei aeriene de contact aferente în Municipiul Arad </vt:lpstr>
      <vt:lpstr>PROIECTE PE TERMEN LUNG</vt:lpstr>
      <vt:lpstr>Regenerarea Patrimonială a Cetății Aradului </vt:lpstr>
      <vt:lpstr>Reabilitare clădire Teatrul Clasic Ioan Slavici Arad - Etapa II - Reabilitare interioară </vt:lpstr>
      <vt:lpstr>Achiziție material rulant electric 6 tramvaie dublă articulație capacitate mare și 4 tramvaie vagon capacitate medie </vt:lpstr>
      <vt:lpstr>Extinderea sistemului de supraveghere  video și infrastructură rețea de comunicații date/voce/software/video cu sistem de dispecerizare inclus </vt:lpstr>
      <vt:lpstr>Acoperire patinoar -reabilitarea și modernizarea instalaţiilor, dotărilor şi spaţiilor aferente patinoarului Municipal Arad </vt:lpstr>
      <vt:lpstr>Reabilitare și modernizare instalații și echipamente Ștrand Neptun Arad – Lot 1 </vt:lpstr>
      <vt:lpstr>Reabilitare zone de acces în zona de agrement Ștrand Neptun Arad - Lot 2 </vt:lpstr>
      <vt:lpstr>Reabilitare termică clădiri de locuit </vt:lpstr>
      <vt:lpstr>Amenajare Pod Pietonal Acces la Insula Mureș </vt:lpstr>
      <vt:lpstr>Complex Sportiv Zona Câmpul Liniștii      </vt:lpstr>
      <vt:lpstr>Amenajarea și punerea în valoare Malurilor Mureșului pe tronsonul cuprins între Parcul Europa și Podul Decebal </vt:lpstr>
      <vt:lpstr>REMODELARE BULEVARDUL REVOLUȚIEI</vt:lpstr>
      <vt:lpstr>Modernizare sistem de termoficare în Municipiul Arad 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ARQ</cp:lastModifiedBy>
  <cp:revision>1272</cp:revision>
  <cp:lastPrinted>2021-03-18T15:36:28Z</cp:lastPrinted>
  <dcterms:created xsi:type="dcterms:W3CDTF">2006-08-16T00:00:00Z</dcterms:created>
  <dcterms:modified xsi:type="dcterms:W3CDTF">2021-03-23T14:19:49Z</dcterms:modified>
</cp:coreProperties>
</file>